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7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3" Type="http://schemas.openxmlformats.org/officeDocument/2006/relationships/hyperlink" Target="http://library.thinkquest.org/24355/data/details/techniques/polymerase.html" TargetMode="External"/><Relationship Id="rId2" Type="http://schemas.openxmlformats.org/officeDocument/2006/relationships/hyperlink" Target="http://library.thinkquest.org/24355/data/details/profiles/mullis.html" TargetMode="External"/><Relationship Id="rId1" Type="http://schemas.openxmlformats.org/officeDocument/2006/relationships/slideLayout" Target="../slideLayouts/slideLayout7.xml"/><Relationship Id="rId5" Type="http://schemas.openxmlformats.org/officeDocument/2006/relationships/hyperlink" Target="http://library.thinkquest.org/24355/cgi-bin/glossary.cgi?gene_mapping" TargetMode="External"/><Relationship Id="rId4" Type="http://schemas.openxmlformats.org/officeDocument/2006/relationships/hyperlink" Target="http://library.thinkquest.org/24355/cgi-bin/glossary.cgi?DNA"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library.thinkquest.org/24355/cgi-bin/glossary.cgi?Polymerase_Chain_Reaction" TargetMode="External"/><Relationship Id="rId7" Type="http://schemas.openxmlformats.org/officeDocument/2006/relationships/hyperlink" Target="http://library.thinkquest.org/24355/cgi-bin/glossary.cgi?polymerase" TargetMode="External"/><Relationship Id="rId2" Type="http://schemas.openxmlformats.org/officeDocument/2006/relationships/hyperlink" Target="http://library.thinkquest.org/24355/cgi-bin/glossary.cgi?DNA" TargetMode="External"/><Relationship Id="rId1" Type="http://schemas.openxmlformats.org/officeDocument/2006/relationships/slideLayout" Target="../slideLayouts/slideLayout7.xml"/><Relationship Id="rId6" Type="http://schemas.openxmlformats.org/officeDocument/2006/relationships/hyperlink" Target="http://library.thinkquest.org/24355/cgi-bin/glossary.cgi?Cetus_Corporation" TargetMode="External"/><Relationship Id="rId5" Type="http://schemas.openxmlformats.org/officeDocument/2006/relationships/hyperlink" Target="http://library.thinkquest.org/24355/data/details/1983a.html" TargetMode="External"/><Relationship Id="rId4" Type="http://schemas.openxmlformats.org/officeDocument/2006/relationships/hyperlink" Target="http://library.thinkquest.org/24355/cgi-bin/glossary.cgi?biotechnology" TargetMode="Externa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hyperlink" Target="http://commtechlab.msu.edu/sites/dlc-me/zoo/Pf07002.jpg"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762000" y="685800"/>
            <a:ext cx="7772400" cy="1470025"/>
          </a:xfrm>
        </p:spPr>
        <p:txBody>
          <a:bodyPr/>
          <a:lstStyle/>
          <a:p>
            <a:r>
              <a:rPr lang="en-US" dirty="0" smtClean="0"/>
              <a:t>The technique PCR</a:t>
            </a:r>
            <a:endParaRPr lang="en-IN" dirty="0"/>
          </a:p>
        </p:txBody>
      </p:sp>
      <p:sp>
        <p:nvSpPr>
          <p:cNvPr id="5" name="Subtitle 2"/>
          <p:cNvSpPr txBox="1">
            <a:spLocks/>
          </p:cNvSpPr>
          <p:nvPr/>
        </p:nvSpPr>
        <p:spPr>
          <a:xfrm>
            <a:off x="2819400" y="3810000"/>
            <a:ext cx="4876800" cy="2057400"/>
          </a:xfrm>
          <a:prstGeom prst="rect">
            <a:avLst/>
          </a:prstGeom>
        </p:spPr>
        <p:txBody>
          <a:bodyPr>
            <a:normAutofit lnSpcReduction="1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65760" indent="-256032" fontAlgn="auto">
              <a:spcBef>
                <a:spcPts val="400"/>
              </a:spcBef>
              <a:spcAft>
                <a:spcPts val="0"/>
              </a:spcAft>
              <a:buClr>
                <a:schemeClr val="accent1"/>
              </a:buClr>
              <a:buSzPct val="68000"/>
              <a:buFont typeface="Arial" pitchFamily="34" charset="0"/>
              <a:buNone/>
              <a:defRPr/>
            </a:pPr>
            <a:endParaRPr lang="en-US" sz="2000" kern="0" dirty="0" smtClean="0">
              <a:solidFill>
                <a:srgbClr val="FF0000"/>
              </a:solidFill>
            </a:endParaRPr>
          </a:p>
          <a:p>
            <a:pPr marL="365760" indent="-256032" fontAlgn="auto">
              <a:spcBef>
                <a:spcPts val="400"/>
              </a:spcBef>
              <a:spcAft>
                <a:spcPts val="0"/>
              </a:spcAft>
              <a:buClr>
                <a:schemeClr val="accent1"/>
              </a:buClr>
              <a:buSzPct val="68000"/>
              <a:buFont typeface="Arial" pitchFamily="34" charset="0"/>
              <a:buNone/>
              <a:defRPr/>
            </a:pPr>
            <a:r>
              <a:rPr lang="en-US" sz="2000" kern="0" dirty="0" smtClean="0">
                <a:solidFill>
                  <a:srgbClr val="FF0000"/>
                </a:solidFill>
              </a:rPr>
              <a:t>Ram Balak Mahto</a:t>
            </a:r>
          </a:p>
          <a:p>
            <a:pPr marL="365760" indent="-256032" fontAlgn="auto">
              <a:spcBef>
                <a:spcPts val="400"/>
              </a:spcBef>
              <a:spcAft>
                <a:spcPts val="0"/>
              </a:spcAft>
              <a:buClr>
                <a:schemeClr val="accent1"/>
              </a:buClr>
              <a:buSzPct val="68000"/>
              <a:buFont typeface="Arial" pitchFamily="34" charset="0"/>
              <a:buNone/>
              <a:defRPr/>
            </a:pPr>
            <a:r>
              <a:rPr lang="en-US" sz="2000" kern="0" dirty="0" smtClean="0">
                <a:solidFill>
                  <a:srgbClr val="FF0000"/>
                </a:solidFill>
              </a:rPr>
              <a:t>Guest faculty</a:t>
            </a:r>
          </a:p>
          <a:p>
            <a:pPr marL="365760" indent="-256032" fontAlgn="auto">
              <a:spcBef>
                <a:spcPts val="400"/>
              </a:spcBef>
              <a:spcAft>
                <a:spcPts val="0"/>
              </a:spcAft>
              <a:buClr>
                <a:schemeClr val="accent1"/>
              </a:buClr>
              <a:buSzPct val="68000"/>
              <a:buFont typeface="Arial" pitchFamily="34" charset="0"/>
              <a:buNone/>
              <a:defRPr/>
            </a:pPr>
            <a:r>
              <a:rPr lang="en-US" sz="2000" kern="0" dirty="0" smtClean="0">
                <a:solidFill>
                  <a:srgbClr val="FF0000"/>
                </a:solidFill>
              </a:rPr>
              <a:t>Zoology department</a:t>
            </a:r>
          </a:p>
          <a:p>
            <a:pPr marL="365760" indent="-256032" fontAlgn="auto">
              <a:spcBef>
                <a:spcPts val="400"/>
              </a:spcBef>
              <a:spcAft>
                <a:spcPts val="0"/>
              </a:spcAft>
              <a:buClr>
                <a:schemeClr val="accent1"/>
              </a:buClr>
              <a:buSzPct val="68000"/>
              <a:buFont typeface="Arial" pitchFamily="34" charset="0"/>
              <a:buNone/>
              <a:defRPr/>
            </a:pPr>
            <a:r>
              <a:rPr lang="en-US" sz="2000" kern="0" dirty="0" smtClean="0">
                <a:solidFill>
                  <a:srgbClr val="FF0000"/>
                </a:solidFill>
              </a:rPr>
              <a:t>V.S.J College </a:t>
            </a:r>
            <a:r>
              <a:rPr lang="en-US" sz="2000" kern="0" dirty="0" err="1" smtClean="0">
                <a:solidFill>
                  <a:srgbClr val="FF0000"/>
                </a:solidFill>
              </a:rPr>
              <a:t>Rajnagar</a:t>
            </a:r>
            <a:r>
              <a:rPr lang="en-US" sz="2000" kern="0" dirty="0" smtClean="0">
                <a:solidFill>
                  <a:srgbClr val="FF0000"/>
                </a:solidFill>
              </a:rPr>
              <a:t> Madhubani</a:t>
            </a:r>
          </a:p>
          <a:p>
            <a:pPr marL="365760" indent="-256032" fontAlgn="auto">
              <a:spcBef>
                <a:spcPts val="400"/>
              </a:spcBef>
              <a:spcAft>
                <a:spcPts val="0"/>
              </a:spcAft>
              <a:buClr>
                <a:schemeClr val="accent1"/>
              </a:buClr>
              <a:buSzPct val="68000"/>
              <a:buFont typeface="Arial" pitchFamily="34" charset="0"/>
              <a:buNone/>
              <a:defRPr/>
            </a:pPr>
            <a:r>
              <a:rPr lang="en-US" sz="2000" b="1" kern="0" dirty="0" smtClean="0">
                <a:solidFill>
                  <a:srgbClr val="FF0000"/>
                </a:solidFill>
              </a:rPr>
              <a:t>B.Sc  2</a:t>
            </a:r>
            <a:r>
              <a:rPr lang="en-US" sz="2000" b="1" kern="0" baseline="30000" dirty="0" smtClean="0">
                <a:solidFill>
                  <a:srgbClr val="FF0000"/>
                </a:solidFill>
              </a:rPr>
              <a:t>nd</a:t>
            </a:r>
            <a:r>
              <a:rPr lang="en-US" sz="2000" b="1" kern="0" dirty="0" smtClean="0">
                <a:solidFill>
                  <a:srgbClr val="FF0000"/>
                </a:solidFill>
              </a:rPr>
              <a:t>  yr gen/sub</a:t>
            </a:r>
            <a:endParaRPr lang="en-US" sz="2000" b="1" kern="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1371600"/>
            <a:ext cx="2743200" cy="5334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So what’s PCR used for?</a:t>
            </a:r>
            <a:endParaRPr kumimoji="0" lang="en-US" sz="4400" b="0" i="0" u="none" strike="noStrike" kern="1200" cap="none" spc="0" normalizeH="0" baseline="0" noProof="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3327400" y="1231900"/>
            <a:ext cx="4330700" cy="2032000"/>
          </a:xfrm>
          <a:prstGeom prst="rect">
            <a:avLst/>
          </a:prstGeom>
          <a:solidFill>
            <a:schemeClr val="bg1"/>
          </a:solidFill>
          <a:ln>
            <a:solidFill>
              <a:schemeClr val="tx1"/>
            </a:solidFill>
          </a:ln>
        </p:spPr>
        <p:txBody>
          <a:bodyPr>
            <a:normAutofit fontScale="77500" lnSpcReduction="20000"/>
          </a:bodyPr>
          <a:lstStyle/>
          <a:p>
            <a:pPr marL="342900" marR="0" lvl="0" indent="-342900" algn="l" defTabSz="914400" rtl="0" eaLnBrk="1" fontAlgn="auto" latinLnBrk="0" hangingPunct="1">
              <a:lnSpc>
                <a:spcPct val="65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65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Forensic DNA detection</a:t>
            </a:r>
          </a:p>
          <a:p>
            <a:pPr marL="342900" marR="0" lvl="0" indent="-342900" algn="l" defTabSz="914400" rtl="0" eaLnBrk="1" fontAlgn="auto" latinLnBrk="0" hangingPunct="1">
              <a:lnSpc>
                <a:spcPct val="65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Identifying transgenic plants</a:t>
            </a:r>
          </a:p>
          <a:p>
            <a:pPr marL="342900" marR="0" lvl="0" indent="-342900" algn="l" defTabSz="914400" rtl="0" eaLnBrk="1" fontAlgn="auto" latinLnBrk="0" hangingPunct="1">
              <a:lnSpc>
                <a:spcPct val="65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Detection and quantification of viral infection</a:t>
            </a:r>
          </a:p>
          <a:p>
            <a:pPr marL="342900" marR="0" lvl="0" indent="-342900" algn="l" defTabSz="914400" rtl="0" eaLnBrk="1" fontAlgn="auto" latinLnBrk="0" hangingPunct="1">
              <a:lnSpc>
                <a:spcPct val="65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Cloning</a:t>
            </a:r>
          </a:p>
          <a:p>
            <a:pPr marL="342900" marR="0" lvl="0" indent="-342900" algn="l" defTabSz="914400" rtl="0" eaLnBrk="1" fontAlgn="auto" latinLnBrk="0" hangingPunct="1">
              <a:lnSpc>
                <a:spcPct val="65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Detection of ancient DNA</a:t>
            </a:r>
          </a:p>
          <a:p>
            <a:pPr marL="342900" marR="0" lvl="0" indent="-342900" algn="l" defTabSz="914400" rtl="0" eaLnBrk="1" fontAlgn="auto" latinLnBrk="0" hangingPunct="1">
              <a:lnSpc>
                <a:spcPct val="65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Gene expression analysis</a:t>
            </a:r>
          </a:p>
          <a:p>
            <a:pPr marL="342900" marR="0" lvl="0" indent="-342900" algn="l" defTabSz="914400" rtl="0" eaLnBrk="1" fontAlgn="auto" latinLnBrk="0" hangingPunct="1">
              <a:lnSpc>
                <a:spcPct val="65000"/>
              </a:lnSpc>
              <a:spcBef>
                <a:spcPct val="20000"/>
              </a:spcBef>
              <a:spcAft>
                <a:spcPts val="0"/>
              </a:spcAft>
              <a:buClrTx/>
              <a:buSzTx/>
              <a:buFontTx/>
              <a:buNone/>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65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4" name="Object 4"/>
          <p:cNvGraphicFramePr>
            <a:graphicFrameLocks noChangeAspect="1"/>
          </p:cNvGraphicFramePr>
          <p:nvPr/>
        </p:nvGraphicFramePr>
        <p:xfrm>
          <a:off x="5588000" y="3149600"/>
          <a:ext cx="3328988" cy="3505200"/>
        </p:xfrm>
        <a:graphic>
          <a:graphicData uri="http://schemas.openxmlformats.org/presentationml/2006/ole">
            <p:oleObj spid="_x0000_s1026" name="Image" r:id="rId3" imgW="2161905" imgH="2276793" progId="">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981200" y="274638"/>
            <a:ext cx="5562600" cy="1143000"/>
          </a:xfrm>
          <a:prstGeom prst="rect">
            <a:avLst/>
          </a:prstGeom>
        </p:spPr>
        <p:txBody>
          <a:bodyP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PCR History</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The Invention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Rectangle 3"/>
          <p:cNvSpPr>
            <a:spLocks noChangeArrowheads="1"/>
          </p:cNvSpPr>
          <p:nvPr/>
        </p:nvSpPr>
        <p:spPr bwMode="auto">
          <a:xfrm>
            <a:off x="1828800" y="1435100"/>
            <a:ext cx="6172200" cy="4660900"/>
          </a:xfrm>
          <a:prstGeom prst="rect">
            <a:avLst/>
          </a:prstGeom>
          <a:noFill/>
          <a:ln w="9525">
            <a:noFill/>
            <a:miter lim="800000"/>
            <a:headEnd/>
            <a:tailEnd/>
          </a:ln>
          <a:effectLst/>
        </p:spPr>
        <p:txBody>
          <a:bodyPr/>
          <a:lstStyle/>
          <a:p>
            <a:pPr algn="ctr" eaLnBrk="1" hangingPunct="1"/>
            <a:r>
              <a:rPr lang="en-US" dirty="0">
                <a:latin typeface="Verdana" pitchFamily="34" charset="0"/>
              </a:rPr>
              <a:t>In what has been called by some the greatest achievement of modern molecular biology, </a:t>
            </a:r>
            <a:r>
              <a:rPr lang="en-US" b="1" dirty="0" err="1">
                <a:latin typeface="Verdana" pitchFamily="34" charset="0"/>
                <a:hlinkClick r:id="rId2"/>
              </a:rPr>
              <a:t>Kary</a:t>
            </a:r>
            <a:r>
              <a:rPr lang="en-US" b="1" dirty="0">
                <a:latin typeface="Verdana" pitchFamily="34" charset="0"/>
                <a:hlinkClick r:id="rId2"/>
              </a:rPr>
              <a:t> B. Mullis</a:t>
            </a:r>
            <a:r>
              <a:rPr lang="en-US" dirty="0">
                <a:latin typeface="Verdana" pitchFamily="34" charset="0"/>
              </a:rPr>
              <a:t> developed the </a:t>
            </a:r>
            <a:r>
              <a:rPr lang="en-US" b="1" dirty="0">
                <a:latin typeface="Verdana" pitchFamily="34" charset="0"/>
                <a:hlinkClick r:id="rId3"/>
              </a:rPr>
              <a:t>polymerase chain reaction</a:t>
            </a:r>
            <a:r>
              <a:rPr lang="en-US" dirty="0">
                <a:latin typeface="Verdana" pitchFamily="34" charset="0"/>
              </a:rPr>
              <a:t> (PCR) in 1983. PCR allows the rapid synthesis of designated fragments of </a:t>
            </a:r>
            <a:r>
              <a:rPr lang="en-US" b="1" dirty="0">
                <a:latin typeface="Verdana" pitchFamily="34" charset="0"/>
                <a:hlinkClick r:id="rId4"/>
              </a:rPr>
              <a:t>DNA</a:t>
            </a:r>
            <a:r>
              <a:rPr lang="en-US" dirty="0">
                <a:latin typeface="Verdana" pitchFamily="34" charset="0"/>
              </a:rPr>
              <a:t>. Using the technique, over one billion copies can be synthesized in a matter of hours.</a:t>
            </a:r>
            <a:r>
              <a:rPr lang="en-US" dirty="0">
                <a:latin typeface="Tahoma" pitchFamily="34" charset="0"/>
              </a:rPr>
              <a:t> </a:t>
            </a:r>
          </a:p>
          <a:p>
            <a:pPr algn="ctr" eaLnBrk="1" hangingPunct="1"/>
            <a:endParaRPr lang="en-US" dirty="0">
              <a:latin typeface="Times New Roman" pitchFamily="18" charset="0"/>
            </a:endParaRPr>
          </a:p>
          <a:p>
            <a:pPr algn="ctr"/>
            <a:r>
              <a:rPr lang="en-US" dirty="0">
                <a:latin typeface="Verdana" pitchFamily="34" charset="0"/>
              </a:rPr>
              <a:t>PCR is valuable to scientists by assisting </a:t>
            </a:r>
            <a:r>
              <a:rPr lang="en-US" b="1" dirty="0">
                <a:latin typeface="Verdana" pitchFamily="34" charset="0"/>
                <a:hlinkClick r:id="rId5"/>
              </a:rPr>
              <a:t>gene mapping</a:t>
            </a:r>
            <a:r>
              <a:rPr lang="en-US" dirty="0">
                <a:latin typeface="Verdana" pitchFamily="34" charset="0"/>
              </a:rPr>
              <a:t>, the study of gene functions, cell identification, and to forensic scientists in criminal identification. </a:t>
            </a:r>
            <a:r>
              <a:rPr lang="en-US" dirty="0" err="1">
                <a:latin typeface="Verdana" pitchFamily="34" charset="0"/>
              </a:rPr>
              <a:t>Cetus</a:t>
            </a:r>
            <a:r>
              <a:rPr lang="en-US" dirty="0">
                <a:latin typeface="Verdana" pitchFamily="34" charset="0"/>
              </a:rPr>
              <a:t> Corporation, Mullis' employer at the time of his discovery, was the first to commercialize the PCR process. In 1991, </a:t>
            </a:r>
            <a:r>
              <a:rPr lang="en-US" dirty="0" err="1">
                <a:latin typeface="Verdana" pitchFamily="34" charset="0"/>
              </a:rPr>
              <a:t>Cetus</a:t>
            </a:r>
            <a:r>
              <a:rPr lang="en-US" dirty="0">
                <a:latin typeface="Verdana" pitchFamily="34" charset="0"/>
              </a:rPr>
              <a:t> sold the PCR patent to Hoffman-La Roche for a price of $300 million. It is currently an indispensable tool for molecular biologists and the development of genetic engineering.</a:t>
            </a:r>
            <a:endParaRPr lang="en-US" dirty="0">
              <a:latin typeface="Tahoma" pitchFamily="34" charset="0"/>
            </a:endParaRPr>
          </a:p>
          <a:p>
            <a:pPr algn="ctr"/>
            <a:r>
              <a:rPr lang="en-US" dirty="0">
                <a:latin typeface="Verdana" pitchFamily="34" charset="0"/>
              </a:rPr>
              <a:t> </a:t>
            </a:r>
          </a:p>
          <a:p>
            <a:pPr algn="ctr"/>
            <a:endParaRPr lang="en-US" dirty="0">
              <a:latin typeface="Verdan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Mr. PCR:  Kary B. Mullis</a:t>
            </a:r>
            <a:endParaRPr kumimoji="0" lang="en-US" sz="4400" b="0" i="0" u="none" strike="noStrike" kern="1200" cap="none" spc="0" normalizeH="0" baseline="0" noProof="0">
              <a:ln>
                <a:noFill/>
              </a:ln>
              <a:solidFill>
                <a:schemeClr val="tx1"/>
              </a:solidFill>
              <a:effectLst/>
              <a:uLnTx/>
              <a:uFillTx/>
              <a:latin typeface="+mj-lt"/>
              <a:ea typeface="+mj-ea"/>
              <a:cs typeface="+mj-cs"/>
            </a:endParaRPr>
          </a:p>
        </p:txBody>
      </p:sp>
      <p:sp>
        <p:nvSpPr>
          <p:cNvPr id="3" name="Rectangle 3"/>
          <p:cNvSpPr>
            <a:spLocks noChangeArrowheads="1"/>
          </p:cNvSpPr>
          <p:nvPr/>
        </p:nvSpPr>
        <p:spPr bwMode="auto">
          <a:xfrm>
            <a:off x="2364916" y="1225550"/>
            <a:ext cx="5892800" cy="5073650"/>
          </a:xfrm>
          <a:prstGeom prst="rect">
            <a:avLst/>
          </a:prstGeom>
          <a:noFill/>
          <a:ln w="9525">
            <a:noFill/>
            <a:miter lim="800000"/>
            <a:headEnd/>
            <a:tailEnd/>
          </a:ln>
          <a:effectLst/>
        </p:spPr>
        <p:txBody>
          <a:bodyPr/>
          <a:lstStyle/>
          <a:p>
            <a:pPr eaLnBrk="1" hangingPunct="1"/>
            <a:r>
              <a:rPr lang="en-US" sz="1400" b="1" dirty="0">
                <a:latin typeface="Verdana" pitchFamily="34" charset="0"/>
              </a:rPr>
              <a:t>(1944 - )</a:t>
            </a:r>
            <a:r>
              <a:rPr lang="en-US" sz="1400" b="1" dirty="0">
                <a:latin typeface="Tahoma" pitchFamily="34" charset="0"/>
              </a:rPr>
              <a:t> </a:t>
            </a:r>
            <a:endParaRPr lang="en-US" sz="1400" b="1" dirty="0">
              <a:latin typeface="Times New Roman" pitchFamily="18" charset="0"/>
            </a:endParaRPr>
          </a:p>
          <a:p>
            <a:r>
              <a:rPr lang="en-US" sz="1400" b="1" dirty="0">
                <a:latin typeface="Verdana" pitchFamily="34" charset="0"/>
              </a:rPr>
              <a:t>The inventor of the </a:t>
            </a:r>
            <a:r>
              <a:rPr lang="en-US" sz="1400" b="1" dirty="0">
                <a:latin typeface="Verdana" pitchFamily="34" charset="0"/>
                <a:hlinkClick r:id="rId2"/>
              </a:rPr>
              <a:t>DNA</a:t>
            </a:r>
            <a:r>
              <a:rPr lang="en-US" sz="1400" b="1" dirty="0">
                <a:latin typeface="Verdana" pitchFamily="34" charset="0"/>
              </a:rPr>
              <a:t> synthesis process known as the </a:t>
            </a:r>
            <a:r>
              <a:rPr lang="en-US" sz="1400" b="1" dirty="0">
                <a:latin typeface="Verdana" pitchFamily="34" charset="0"/>
                <a:hlinkClick r:id="rId3"/>
              </a:rPr>
              <a:t>Polymerase Chain Reaction (PCR</a:t>
            </a:r>
            <a:r>
              <a:rPr lang="en-US" sz="1400" b="1" dirty="0">
                <a:latin typeface="Verdana" pitchFamily="34" charset="0"/>
              </a:rPr>
              <a:t>). The process is an invaluable tool to today's molecular biologists and </a:t>
            </a:r>
            <a:r>
              <a:rPr lang="en-US" sz="1400" b="1" dirty="0">
                <a:latin typeface="Verdana" pitchFamily="34" charset="0"/>
                <a:hlinkClick r:id="rId4"/>
              </a:rPr>
              <a:t>biotechnology</a:t>
            </a:r>
            <a:r>
              <a:rPr lang="en-US" sz="1400" b="1" dirty="0">
                <a:latin typeface="Verdana" pitchFamily="34" charset="0"/>
              </a:rPr>
              <a:t> corporations.</a:t>
            </a:r>
            <a:endParaRPr lang="en-US" sz="1400" b="1" dirty="0">
              <a:latin typeface="Tahoma" pitchFamily="34" charset="0"/>
            </a:endParaRPr>
          </a:p>
          <a:p>
            <a:r>
              <a:rPr lang="en-US" sz="1400" b="1" dirty="0">
                <a:latin typeface="Times New Roman" pitchFamily="18" charset="0"/>
              </a:rPr>
              <a:t>                  </a:t>
            </a:r>
          </a:p>
          <a:p>
            <a:r>
              <a:rPr lang="en-US" sz="1400" b="1" dirty="0">
                <a:latin typeface="Verdana" pitchFamily="34" charset="0"/>
              </a:rPr>
              <a:t>Mullis, born in Lenoir, North Carolina, attended the University of Georgia Tech for his undergraduate work in chemistry, and then obtained a Ph. D. in biochemistry from Cal Berkeley.</a:t>
            </a:r>
            <a:endParaRPr lang="en-US" sz="1400" b="1" dirty="0">
              <a:latin typeface="Tahoma" pitchFamily="34" charset="0"/>
            </a:endParaRPr>
          </a:p>
          <a:p>
            <a:r>
              <a:rPr lang="en-US" sz="1400" b="1" dirty="0">
                <a:latin typeface="Times New Roman" pitchFamily="18" charset="0"/>
              </a:rPr>
              <a:t>                            </a:t>
            </a:r>
          </a:p>
          <a:p>
            <a:r>
              <a:rPr lang="en-US" sz="1400" b="1" dirty="0">
                <a:latin typeface="Verdana" pitchFamily="34" charset="0"/>
              </a:rPr>
              <a:t>In </a:t>
            </a:r>
            <a:r>
              <a:rPr lang="en-US" sz="1400" b="1" dirty="0">
                <a:latin typeface="Verdana" pitchFamily="34" charset="0"/>
                <a:hlinkClick r:id="rId5"/>
              </a:rPr>
              <a:t>1983</a:t>
            </a:r>
            <a:r>
              <a:rPr lang="en-US" sz="1400" b="1" dirty="0">
                <a:latin typeface="Verdana" pitchFamily="34" charset="0"/>
              </a:rPr>
              <a:t>, working for </a:t>
            </a:r>
            <a:r>
              <a:rPr lang="en-US" sz="1400" b="1" dirty="0" err="1">
                <a:latin typeface="Verdana" pitchFamily="34" charset="0"/>
                <a:hlinkClick r:id="rId6"/>
              </a:rPr>
              <a:t>Cetus</a:t>
            </a:r>
            <a:r>
              <a:rPr lang="en-US" sz="1400" b="1" dirty="0">
                <a:latin typeface="Verdana" pitchFamily="34" charset="0"/>
                <a:hlinkClick r:id="rId6"/>
              </a:rPr>
              <a:t> Corporation</a:t>
            </a:r>
            <a:r>
              <a:rPr lang="en-US" sz="1400" b="1" dirty="0">
                <a:latin typeface="Verdana" pitchFamily="34" charset="0"/>
              </a:rPr>
              <a:t>, Mullis developed the Polymerase Chain Reaction, a technique for the rapid synthesis of a DNA sequence. The simple process involved heating a vial containing the DNA fragment to split the two strands of the DNA molecule, adding </a:t>
            </a:r>
            <a:r>
              <a:rPr lang="en-US" sz="1400" b="1" dirty="0" err="1">
                <a:latin typeface="Verdana" pitchFamily="34" charset="0"/>
              </a:rPr>
              <a:t>oligonucleotide</a:t>
            </a:r>
            <a:r>
              <a:rPr lang="en-US" sz="1400" b="1" dirty="0">
                <a:latin typeface="Verdana" pitchFamily="34" charset="0"/>
              </a:rPr>
              <a:t> primers to bring about reproduction, and finally using </a:t>
            </a:r>
            <a:r>
              <a:rPr lang="en-US" sz="1400" b="1" dirty="0">
                <a:latin typeface="Verdana" pitchFamily="34" charset="0"/>
                <a:hlinkClick r:id="rId7"/>
              </a:rPr>
              <a:t>polymerase</a:t>
            </a:r>
            <a:r>
              <a:rPr lang="en-US" sz="1400" b="1" dirty="0">
                <a:latin typeface="Verdana" pitchFamily="34" charset="0"/>
              </a:rPr>
              <a:t> to replicate the DNA strands. Each cycle doubles the amount of DNA, so multiple cycles increase the amount of DNA exponentially, creating huge numbers of copies of the DNA fragment.</a:t>
            </a:r>
            <a:endParaRPr lang="en-US" sz="1400" b="1" dirty="0">
              <a:latin typeface="Tahoma" pitchFamily="34" charset="0"/>
            </a:endParaRPr>
          </a:p>
          <a:p>
            <a:r>
              <a:rPr lang="en-US" sz="1400" b="1" dirty="0">
                <a:latin typeface="Verdana" pitchFamily="34" charset="0"/>
              </a:rPr>
              <a:t>Mullis left </a:t>
            </a:r>
            <a:r>
              <a:rPr lang="en-US" sz="1400" b="1" dirty="0" err="1">
                <a:latin typeface="Verdana" pitchFamily="34" charset="0"/>
              </a:rPr>
              <a:t>Cetus</a:t>
            </a:r>
            <a:r>
              <a:rPr lang="en-US" sz="1400" b="1" dirty="0">
                <a:latin typeface="Verdana" pitchFamily="34" charset="0"/>
              </a:rPr>
              <a:t> in 1986. For his development of PCR, he was co-awarded the Nobel Prize in chemistry in 1993. </a:t>
            </a:r>
            <a:r>
              <a:rPr lang="en-US" sz="1400" dirty="0">
                <a:latin typeface="Times New Roman" pitchFamily="18" charset="0"/>
              </a:rPr>
              <a:t> </a:t>
            </a:r>
          </a:p>
          <a:p>
            <a:endParaRPr lang="en-US" sz="1400" dirty="0">
              <a:latin typeface="Times New Roman" pitchFamily="18" charset="0"/>
            </a:endParaRPr>
          </a:p>
        </p:txBody>
      </p:sp>
      <p:sp>
        <p:nvSpPr>
          <p:cNvPr id="4" name="AutoShape 4" descr="Education"/>
          <p:cNvSpPr>
            <a:spLocks noChangeAspect="1" noChangeArrowheads="1"/>
          </p:cNvSpPr>
          <p:nvPr/>
        </p:nvSpPr>
        <p:spPr bwMode="auto">
          <a:xfrm>
            <a:off x="168275" y="2347913"/>
            <a:ext cx="1268413" cy="114300"/>
          </a:xfrm>
          <a:prstGeom prst="rect">
            <a:avLst/>
          </a:prstGeom>
          <a:noFill/>
        </p:spPr>
        <p:txBody>
          <a:bodyPr/>
          <a:lstStyle/>
          <a:p>
            <a:endParaRPr lang="en-IN"/>
          </a:p>
        </p:txBody>
      </p:sp>
      <p:sp>
        <p:nvSpPr>
          <p:cNvPr id="5" name="AutoShape 5" descr="Accomplishments"/>
          <p:cNvSpPr>
            <a:spLocks noChangeAspect="1" noChangeArrowheads="1"/>
          </p:cNvSpPr>
          <p:nvPr/>
        </p:nvSpPr>
        <p:spPr bwMode="auto">
          <a:xfrm>
            <a:off x="168275" y="3017838"/>
            <a:ext cx="2022475" cy="114300"/>
          </a:xfrm>
          <a:prstGeom prst="rect">
            <a:avLst/>
          </a:prstGeom>
          <a:noFill/>
        </p:spPr>
        <p:txBody>
          <a:bodyPr/>
          <a:lstStyle/>
          <a:p>
            <a:endParaRPr lang="en-IN"/>
          </a:p>
        </p:txBody>
      </p:sp>
      <p:pic>
        <p:nvPicPr>
          <p:cNvPr id="6" name="Picture 6"/>
          <p:cNvPicPr>
            <a:picLocks noChangeAspect="1" noChangeArrowheads="1"/>
          </p:cNvPicPr>
          <p:nvPr/>
        </p:nvPicPr>
        <p:blipFill>
          <a:blip r:embed="rId8" cstate="print"/>
          <a:srcRect/>
          <a:stretch>
            <a:fillRect/>
          </a:stretch>
        </p:blipFill>
        <p:spPr bwMode="auto">
          <a:xfrm>
            <a:off x="939800" y="3289300"/>
            <a:ext cx="1428750" cy="185737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ChangeAspect="1"/>
          </p:cNvGraphicFramePr>
          <p:nvPr/>
        </p:nvGraphicFramePr>
        <p:xfrm>
          <a:off x="673100" y="5133975"/>
          <a:ext cx="1343025" cy="1724025"/>
        </p:xfrm>
        <a:graphic>
          <a:graphicData uri="http://schemas.openxmlformats.org/presentationml/2006/ole">
            <p:oleObj spid="_x0000_s2050" name="Image" r:id="rId3" imgW="1343212" imgH="1724266" progId="">
              <p:embed/>
            </p:oleObj>
          </a:graphicData>
        </a:graphic>
      </p:graphicFrame>
      <p:sp>
        <p:nvSpPr>
          <p:cNvPr id="3" name="AutoShape 3"/>
          <p:cNvSpPr>
            <a:spLocks noChangeArrowheads="1"/>
          </p:cNvSpPr>
          <p:nvPr/>
        </p:nvSpPr>
        <p:spPr bwMode="auto">
          <a:xfrm>
            <a:off x="2286000" y="2514600"/>
            <a:ext cx="5867400" cy="2433638"/>
          </a:xfrm>
          <a:prstGeom prst="wedgeRoundRectCallout">
            <a:avLst>
              <a:gd name="adj1" fmla="val -61418"/>
              <a:gd name="adj2" fmla="val 79307"/>
              <a:gd name="adj3" fmla="val 16667"/>
            </a:avLst>
          </a:prstGeom>
          <a:solidFill>
            <a:schemeClr val="accent1"/>
          </a:solidFill>
          <a:ln w="9525">
            <a:solidFill>
              <a:schemeClr val="tx1"/>
            </a:solidFill>
            <a:miter lim="800000"/>
            <a:headEnd/>
            <a:tailEnd/>
          </a:ln>
          <a:effectLst/>
        </p:spPr>
        <p:txBody>
          <a:bodyPr/>
          <a:lstStyle/>
          <a:p>
            <a:pPr algn="ctr" eaLnBrk="1" hangingPunct="1"/>
            <a:endParaRPr lang="en-US" sz="2400">
              <a:latin typeface="Tahoma" pitchFamily="34" charset="0"/>
            </a:endParaRPr>
          </a:p>
        </p:txBody>
      </p:sp>
      <p:sp>
        <p:nvSpPr>
          <p:cNvPr id="4" name="Rectangle 4"/>
          <p:cNvSpPr txBox="1">
            <a:spLocks noChangeArrowheads="1"/>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The Invention of PCR</a:t>
            </a:r>
            <a:endParaRPr kumimoji="0" lang="en-US" sz="4400" b="0" i="0" u="none" strike="noStrike" kern="1200" cap="none" spc="0" normalizeH="0" baseline="0" noProof="0">
              <a:ln>
                <a:noFill/>
              </a:ln>
              <a:solidFill>
                <a:schemeClr val="tx1"/>
              </a:solidFill>
              <a:effectLst/>
              <a:uLnTx/>
              <a:uFillTx/>
              <a:latin typeface="+mj-lt"/>
              <a:ea typeface="+mj-ea"/>
              <a:cs typeface="+mj-cs"/>
            </a:endParaRPr>
          </a:p>
        </p:txBody>
      </p:sp>
      <p:sp>
        <p:nvSpPr>
          <p:cNvPr id="5" name="Rectangle 5"/>
          <p:cNvSpPr>
            <a:spLocks noChangeArrowheads="1"/>
          </p:cNvSpPr>
          <p:nvPr/>
        </p:nvSpPr>
        <p:spPr bwMode="auto">
          <a:xfrm>
            <a:off x="381000" y="1784350"/>
            <a:ext cx="8229600" cy="5073650"/>
          </a:xfrm>
          <a:prstGeom prst="rect">
            <a:avLst/>
          </a:prstGeom>
          <a:noFill/>
          <a:ln w="9525">
            <a:noFill/>
            <a:miter lim="800000"/>
            <a:headEnd/>
            <a:tailEnd/>
          </a:ln>
          <a:effectLst/>
        </p:spPr>
        <p:txBody>
          <a:bodyPr/>
          <a:lstStyle/>
          <a:p>
            <a:r>
              <a:rPr lang="en-US" sz="1600">
                <a:latin typeface="Times New Roman" pitchFamily="18" charset="0"/>
              </a:rPr>
              <a:t> </a:t>
            </a:r>
          </a:p>
          <a:p>
            <a:endParaRPr lang="en-US" sz="1600">
              <a:latin typeface="Times New Roman" pitchFamily="18" charset="0"/>
            </a:endParaRPr>
          </a:p>
        </p:txBody>
      </p:sp>
      <p:sp>
        <p:nvSpPr>
          <p:cNvPr id="6" name="AutoShape 6" descr="Education"/>
          <p:cNvSpPr>
            <a:spLocks noChangeAspect="1" noChangeArrowheads="1"/>
          </p:cNvSpPr>
          <p:nvPr/>
        </p:nvSpPr>
        <p:spPr bwMode="auto">
          <a:xfrm>
            <a:off x="168275" y="2347913"/>
            <a:ext cx="1268413" cy="114300"/>
          </a:xfrm>
          <a:prstGeom prst="rect">
            <a:avLst/>
          </a:prstGeom>
          <a:noFill/>
        </p:spPr>
        <p:txBody>
          <a:bodyPr/>
          <a:lstStyle/>
          <a:p>
            <a:endParaRPr lang="en-IN"/>
          </a:p>
        </p:txBody>
      </p:sp>
      <p:sp>
        <p:nvSpPr>
          <p:cNvPr id="7" name="AutoShape 7" descr="Accomplishments"/>
          <p:cNvSpPr>
            <a:spLocks noChangeAspect="1" noChangeArrowheads="1"/>
          </p:cNvSpPr>
          <p:nvPr/>
        </p:nvSpPr>
        <p:spPr bwMode="auto">
          <a:xfrm>
            <a:off x="168275" y="3017838"/>
            <a:ext cx="2022475" cy="114300"/>
          </a:xfrm>
          <a:prstGeom prst="rect">
            <a:avLst/>
          </a:prstGeom>
          <a:noFill/>
        </p:spPr>
        <p:txBody>
          <a:bodyPr/>
          <a:lstStyle/>
          <a:p>
            <a:endParaRPr lang="en-IN"/>
          </a:p>
        </p:txBody>
      </p:sp>
      <p:sp>
        <p:nvSpPr>
          <p:cNvPr id="8" name="Rectangle 8"/>
          <p:cNvSpPr>
            <a:spLocks noChangeArrowheads="1"/>
          </p:cNvSpPr>
          <p:nvPr/>
        </p:nvSpPr>
        <p:spPr bwMode="auto">
          <a:xfrm>
            <a:off x="2209800" y="1143000"/>
            <a:ext cx="5842000" cy="1447800"/>
          </a:xfrm>
          <a:prstGeom prst="rect">
            <a:avLst/>
          </a:prstGeom>
          <a:noFill/>
          <a:ln w="9525">
            <a:noFill/>
            <a:miter lim="800000"/>
            <a:headEnd/>
            <a:tailEnd/>
          </a:ln>
          <a:effectLst/>
        </p:spPr>
        <p:txBody>
          <a:bodyPr anchor="ctr"/>
          <a:lstStyle/>
          <a:p>
            <a:pPr eaLnBrk="1" hangingPunct="1"/>
            <a:r>
              <a:rPr lang="en-US" sz="1600" b="1" dirty="0">
                <a:latin typeface="Arial" pitchFamily="34" charset="0"/>
              </a:rPr>
              <a:t>The process, which Dr. Mullis conceptualized in 1983, is hailed as one of the monumental scientific techniques of the twentieth century. A method of amplifying DNA, PCR multiplies a single, microscopic strand of the genetic material billions of times within hours. Mullis explains: </a:t>
            </a:r>
          </a:p>
          <a:p>
            <a:pPr eaLnBrk="1" hangingPunct="1"/>
            <a:endParaRPr lang="en-US" sz="1600" b="1" dirty="0">
              <a:latin typeface="Arial" pitchFamily="34" charset="0"/>
            </a:endParaRPr>
          </a:p>
        </p:txBody>
      </p:sp>
      <p:sp>
        <p:nvSpPr>
          <p:cNvPr id="10" name="Text Box 10"/>
          <p:cNvSpPr txBox="1">
            <a:spLocks noChangeArrowheads="1"/>
          </p:cNvSpPr>
          <p:nvPr/>
        </p:nvSpPr>
        <p:spPr bwMode="auto">
          <a:xfrm>
            <a:off x="2667000" y="2743200"/>
            <a:ext cx="5130800" cy="2100262"/>
          </a:xfrm>
          <a:prstGeom prst="rect">
            <a:avLst/>
          </a:prstGeom>
          <a:noFill/>
          <a:ln w="9525">
            <a:noFill/>
            <a:miter lim="800000"/>
            <a:headEnd/>
            <a:tailEnd/>
          </a:ln>
          <a:effectLst/>
        </p:spPr>
        <p:txBody>
          <a:bodyPr>
            <a:spAutoFit/>
          </a:bodyPr>
          <a:lstStyle/>
          <a:p>
            <a:pPr eaLnBrk="1" hangingPunct="1"/>
            <a:r>
              <a:rPr lang="en-US" sz="1200" b="1" i="1" dirty="0">
                <a:latin typeface="Arial" pitchFamily="34" charset="0"/>
              </a:rPr>
              <a:t>"It was a chemical procedure that would make the structures of the molecules of our genes as easy to see as billboards in the desert and as easy to manipulate as </a:t>
            </a:r>
            <a:r>
              <a:rPr lang="en-US" sz="1200" b="1" i="1" dirty="0" err="1">
                <a:latin typeface="Arial" pitchFamily="34" charset="0"/>
              </a:rPr>
              <a:t>Tinkertoys</a:t>
            </a:r>
            <a:r>
              <a:rPr lang="en-US" sz="1200" b="1" i="1" dirty="0">
                <a:latin typeface="Arial" pitchFamily="34" charset="0"/>
              </a:rPr>
              <a:t>....It would find infectious diseases by detecting the genes of pathogens that were difficult or impossible to culture....The field of molecular </a:t>
            </a:r>
            <a:r>
              <a:rPr lang="en-US" sz="1200" b="1" i="1" dirty="0" err="1">
                <a:latin typeface="Arial" pitchFamily="34" charset="0"/>
              </a:rPr>
              <a:t>paleobiology</a:t>
            </a:r>
            <a:r>
              <a:rPr lang="en-US" sz="1200" b="1" i="1" dirty="0">
                <a:latin typeface="Arial" pitchFamily="34" charset="0"/>
              </a:rPr>
              <a:t> would blossom because of P.C.R. Its practitioners would inquire into the specifics of evolution from the DNA in ancient specimens....And when DNA was finally found on other planets, it would be P.C.R. that would tell us whether we had been there before."</a:t>
            </a:r>
            <a:r>
              <a:rPr lang="en-US" sz="1200" b="1" i="1" dirty="0">
                <a:latin typeface="Tahoma" pitchFamily="34" charset="0"/>
              </a:rPr>
              <a:t> </a:t>
            </a:r>
            <a:endParaRPr lang="en-US" sz="1200" b="1" i="1" dirty="0">
              <a:latin typeface="Times New Roman" pitchFamily="18" charset="0"/>
            </a:endParaRPr>
          </a:p>
          <a:p>
            <a:endParaRPr lang="en-US" sz="1200" b="1" i="1" dirty="0">
              <a:latin typeface="Times New Roman" pitchFamily="18" charset="0"/>
            </a:endParaRPr>
          </a:p>
          <a:p>
            <a:pPr eaLnBrk="1" hangingPunct="1"/>
            <a:endParaRPr lang="en-US" sz="1200" i="1" dirty="0">
              <a:latin typeface="Tahom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00228" y="597860"/>
            <a:ext cx="2743200" cy="5334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PCR</a:t>
            </a:r>
            <a:br>
              <a:rPr kumimoji="0" lang="en-US" sz="4400" b="0" i="0" u="none" strike="noStrike" kern="1200" cap="none" spc="0" normalizeH="0" baseline="0" noProof="0" smtClean="0">
                <a:ln>
                  <a:noFill/>
                </a:ln>
                <a:solidFill>
                  <a:schemeClr val="tx1"/>
                </a:solidFill>
                <a:effectLst/>
                <a:uLnTx/>
                <a:uFillTx/>
                <a:latin typeface="+mj-lt"/>
                <a:ea typeface="+mj-ea"/>
                <a:cs typeface="+mj-cs"/>
              </a:rPr>
            </a:br>
            <a:r>
              <a:rPr kumimoji="0" lang="en-US" sz="4400" b="0" i="0" u="none" strike="noStrike" kern="1200" cap="none" spc="0" normalizeH="0" baseline="0" noProof="0" smtClean="0">
                <a:ln>
                  <a:noFill/>
                </a:ln>
                <a:solidFill>
                  <a:schemeClr val="tx1"/>
                </a:solidFill>
                <a:effectLst/>
                <a:uLnTx/>
                <a:uFillTx/>
                <a:latin typeface="+mj-lt"/>
                <a:ea typeface="+mj-ea"/>
                <a:cs typeface="+mj-cs"/>
              </a:rPr>
              <a:t/>
            </a:r>
            <a:br>
              <a:rPr kumimoji="0" lang="en-US" sz="4400" b="0" i="0" u="none" strike="noStrike" kern="1200" cap="none" spc="0" normalizeH="0" baseline="0" noProof="0" smtClean="0">
                <a:ln>
                  <a:noFill/>
                </a:ln>
                <a:solidFill>
                  <a:schemeClr val="tx1"/>
                </a:solidFill>
                <a:effectLst/>
                <a:uLnTx/>
                <a:uFillTx/>
                <a:latin typeface="+mj-lt"/>
                <a:ea typeface="+mj-ea"/>
                <a:cs typeface="+mj-cs"/>
              </a:rPr>
            </a:br>
            <a:r>
              <a:rPr kumimoji="0" lang="en-US" sz="4400" b="0" i="0" u="none" strike="noStrike" kern="1200" cap="none" spc="0" normalizeH="0" baseline="0" noProof="0" smtClean="0">
                <a:ln>
                  <a:noFill/>
                </a:ln>
                <a:solidFill>
                  <a:schemeClr val="tx1"/>
                </a:solidFill>
                <a:effectLst/>
                <a:uLnTx/>
                <a:uFillTx/>
                <a:latin typeface="+mj-lt"/>
                <a:ea typeface="+mj-ea"/>
                <a:cs typeface="+mj-cs"/>
              </a:rPr>
              <a:t>Visualizing</a:t>
            </a:r>
            <a:br>
              <a:rPr kumimoji="0" lang="en-US" sz="4400" b="0" i="0" u="none" strike="noStrike" kern="1200" cap="none" spc="0" normalizeH="0" baseline="0" noProof="0" smtClean="0">
                <a:ln>
                  <a:noFill/>
                </a:ln>
                <a:solidFill>
                  <a:schemeClr val="tx1"/>
                </a:solidFill>
                <a:effectLst/>
                <a:uLnTx/>
                <a:uFillTx/>
                <a:latin typeface="+mj-lt"/>
                <a:ea typeface="+mj-ea"/>
                <a:cs typeface="+mj-cs"/>
              </a:rPr>
            </a:br>
            <a:r>
              <a:rPr kumimoji="0" lang="en-US" sz="4400" b="0" i="0" u="none" strike="noStrike" kern="1200" cap="none" spc="0" normalizeH="0" baseline="0" noProof="0" smtClean="0">
                <a:ln>
                  <a:noFill/>
                </a:ln>
                <a:solidFill>
                  <a:schemeClr val="tx1"/>
                </a:solidFill>
                <a:effectLst/>
                <a:uLnTx/>
                <a:uFillTx/>
                <a:latin typeface="+mj-lt"/>
                <a:ea typeface="+mj-ea"/>
                <a:cs typeface="+mj-cs"/>
              </a:rPr>
              <a:t>Results</a:t>
            </a:r>
            <a:endParaRPr kumimoji="0" lang="en-US" sz="4400" b="0" i="0" u="none" strike="noStrike" kern="1200" cap="none" spc="0" normalizeH="0" baseline="0" noProof="0">
              <a:ln>
                <a:noFill/>
              </a:ln>
              <a:solidFill>
                <a:schemeClr val="tx1"/>
              </a:solidFill>
              <a:effectLst/>
              <a:uLnTx/>
              <a:uFillTx/>
              <a:latin typeface="+mj-lt"/>
              <a:ea typeface="+mj-ea"/>
              <a:cs typeface="+mj-cs"/>
            </a:endParaRPr>
          </a:p>
        </p:txBody>
      </p:sp>
      <p:grpSp>
        <p:nvGrpSpPr>
          <p:cNvPr id="3" name="Group 7"/>
          <p:cNvGrpSpPr>
            <a:grpSpLocks noChangeAspect="1"/>
          </p:cNvGrpSpPr>
          <p:nvPr/>
        </p:nvGrpSpPr>
        <p:grpSpPr bwMode="auto">
          <a:xfrm>
            <a:off x="4410228" y="1950410"/>
            <a:ext cx="3341688" cy="2039938"/>
            <a:chOff x="2811" y="2770"/>
            <a:chExt cx="1466" cy="901"/>
          </a:xfrm>
        </p:grpSpPr>
        <p:sp>
          <p:nvSpPr>
            <p:cNvPr id="4" name="Rectangle 8"/>
            <p:cNvSpPr>
              <a:spLocks noChangeAspect="1" noChangeArrowheads="1"/>
            </p:cNvSpPr>
            <p:nvPr/>
          </p:nvSpPr>
          <p:spPr bwMode="auto">
            <a:xfrm>
              <a:off x="2811" y="2770"/>
              <a:ext cx="1466" cy="901"/>
            </a:xfrm>
            <a:prstGeom prst="rect">
              <a:avLst/>
            </a:prstGeom>
            <a:solidFill>
              <a:srgbClr val="BBE0E3"/>
            </a:solidFill>
            <a:ln w="9525">
              <a:solidFill>
                <a:srgbClr val="000000"/>
              </a:solidFill>
              <a:miter lim="800000"/>
              <a:headEnd/>
              <a:tailEnd/>
            </a:ln>
          </p:spPr>
          <p:txBody>
            <a:bodyPr anchor="ctr"/>
            <a:lstStyle/>
            <a:p>
              <a:endParaRPr lang="en-IN"/>
            </a:p>
          </p:txBody>
        </p:sp>
        <p:sp>
          <p:nvSpPr>
            <p:cNvPr id="5" name="Line 9"/>
            <p:cNvSpPr>
              <a:spLocks noChangeAspect="1" noChangeShapeType="1"/>
            </p:cNvSpPr>
            <p:nvPr/>
          </p:nvSpPr>
          <p:spPr bwMode="auto">
            <a:xfrm>
              <a:off x="2892" y="2870"/>
              <a:ext cx="156" cy="0"/>
            </a:xfrm>
            <a:prstGeom prst="line">
              <a:avLst/>
            </a:prstGeom>
            <a:noFill/>
            <a:ln w="38100">
              <a:solidFill>
                <a:srgbClr val="333399"/>
              </a:solidFill>
              <a:round/>
              <a:headEnd/>
              <a:tailEnd/>
            </a:ln>
          </p:spPr>
          <p:txBody>
            <a:bodyPr/>
            <a:lstStyle/>
            <a:p>
              <a:endParaRPr lang="en-IN"/>
            </a:p>
          </p:txBody>
        </p:sp>
        <p:sp>
          <p:nvSpPr>
            <p:cNvPr id="6" name="Line 10"/>
            <p:cNvSpPr>
              <a:spLocks noChangeAspect="1" noChangeShapeType="1"/>
            </p:cNvSpPr>
            <p:nvPr/>
          </p:nvSpPr>
          <p:spPr bwMode="auto">
            <a:xfrm>
              <a:off x="2892" y="2972"/>
              <a:ext cx="156" cy="0"/>
            </a:xfrm>
            <a:prstGeom prst="line">
              <a:avLst/>
            </a:prstGeom>
            <a:noFill/>
            <a:ln w="38100">
              <a:solidFill>
                <a:srgbClr val="333399"/>
              </a:solidFill>
              <a:round/>
              <a:headEnd/>
              <a:tailEnd/>
            </a:ln>
          </p:spPr>
          <p:txBody>
            <a:bodyPr/>
            <a:lstStyle/>
            <a:p>
              <a:endParaRPr lang="en-IN"/>
            </a:p>
          </p:txBody>
        </p:sp>
        <p:sp>
          <p:nvSpPr>
            <p:cNvPr id="7" name="Line 11"/>
            <p:cNvSpPr>
              <a:spLocks noChangeAspect="1" noChangeShapeType="1"/>
            </p:cNvSpPr>
            <p:nvPr/>
          </p:nvSpPr>
          <p:spPr bwMode="auto">
            <a:xfrm>
              <a:off x="2892" y="3062"/>
              <a:ext cx="156" cy="0"/>
            </a:xfrm>
            <a:prstGeom prst="line">
              <a:avLst/>
            </a:prstGeom>
            <a:noFill/>
            <a:ln w="38100">
              <a:solidFill>
                <a:srgbClr val="333399"/>
              </a:solidFill>
              <a:round/>
              <a:headEnd/>
              <a:tailEnd/>
            </a:ln>
          </p:spPr>
          <p:txBody>
            <a:bodyPr/>
            <a:lstStyle/>
            <a:p>
              <a:endParaRPr lang="en-IN"/>
            </a:p>
          </p:txBody>
        </p:sp>
        <p:sp>
          <p:nvSpPr>
            <p:cNvPr id="8" name="Line 12"/>
            <p:cNvSpPr>
              <a:spLocks noChangeAspect="1" noChangeShapeType="1"/>
            </p:cNvSpPr>
            <p:nvPr/>
          </p:nvSpPr>
          <p:spPr bwMode="auto">
            <a:xfrm>
              <a:off x="2892" y="3166"/>
              <a:ext cx="156" cy="0"/>
            </a:xfrm>
            <a:prstGeom prst="line">
              <a:avLst/>
            </a:prstGeom>
            <a:noFill/>
            <a:ln w="38100">
              <a:solidFill>
                <a:srgbClr val="333399"/>
              </a:solidFill>
              <a:round/>
              <a:headEnd/>
              <a:tailEnd/>
            </a:ln>
          </p:spPr>
          <p:txBody>
            <a:bodyPr/>
            <a:lstStyle/>
            <a:p>
              <a:endParaRPr lang="en-IN"/>
            </a:p>
          </p:txBody>
        </p:sp>
        <p:sp>
          <p:nvSpPr>
            <p:cNvPr id="9" name="Line 13"/>
            <p:cNvSpPr>
              <a:spLocks noChangeAspect="1" noChangeShapeType="1"/>
            </p:cNvSpPr>
            <p:nvPr/>
          </p:nvSpPr>
          <p:spPr bwMode="auto">
            <a:xfrm>
              <a:off x="2892" y="3277"/>
              <a:ext cx="156" cy="0"/>
            </a:xfrm>
            <a:prstGeom prst="line">
              <a:avLst/>
            </a:prstGeom>
            <a:noFill/>
            <a:ln w="38100">
              <a:solidFill>
                <a:srgbClr val="333399"/>
              </a:solidFill>
              <a:round/>
              <a:headEnd/>
              <a:tailEnd/>
            </a:ln>
          </p:spPr>
          <p:txBody>
            <a:bodyPr/>
            <a:lstStyle/>
            <a:p>
              <a:endParaRPr lang="en-IN"/>
            </a:p>
          </p:txBody>
        </p:sp>
        <p:sp>
          <p:nvSpPr>
            <p:cNvPr id="10" name="Line 14"/>
            <p:cNvSpPr>
              <a:spLocks noChangeAspect="1" noChangeShapeType="1"/>
            </p:cNvSpPr>
            <p:nvPr/>
          </p:nvSpPr>
          <p:spPr bwMode="auto">
            <a:xfrm>
              <a:off x="2892" y="3379"/>
              <a:ext cx="156" cy="0"/>
            </a:xfrm>
            <a:prstGeom prst="line">
              <a:avLst/>
            </a:prstGeom>
            <a:noFill/>
            <a:ln w="38100">
              <a:solidFill>
                <a:srgbClr val="333399"/>
              </a:solidFill>
              <a:round/>
              <a:headEnd/>
              <a:tailEnd/>
            </a:ln>
          </p:spPr>
          <p:txBody>
            <a:bodyPr/>
            <a:lstStyle/>
            <a:p>
              <a:endParaRPr lang="en-IN"/>
            </a:p>
          </p:txBody>
        </p:sp>
        <p:sp>
          <p:nvSpPr>
            <p:cNvPr id="11" name="Line 15"/>
            <p:cNvSpPr>
              <a:spLocks noChangeAspect="1" noChangeShapeType="1"/>
            </p:cNvSpPr>
            <p:nvPr/>
          </p:nvSpPr>
          <p:spPr bwMode="auto">
            <a:xfrm>
              <a:off x="2892" y="3482"/>
              <a:ext cx="156" cy="0"/>
            </a:xfrm>
            <a:prstGeom prst="line">
              <a:avLst/>
            </a:prstGeom>
            <a:noFill/>
            <a:ln w="38100">
              <a:solidFill>
                <a:srgbClr val="333399"/>
              </a:solidFill>
              <a:round/>
              <a:headEnd/>
              <a:tailEnd/>
            </a:ln>
          </p:spPr>
          <p:txBody>
            <a:bodyPr/>
            <a:lstStyle/>
            <a:p>
              <a:endParaRPr lang="en-IN"/>
            </a:p>
          </p:txBody>
        </p:sp>
        <p:sp>
          <p:nvSpPr>
            <p:cNvPr id="12" name="Line 16"/>
            <p:cNvSpPr>
              <a:spLocks noChangeAspect="1" noChangeShapeType="1"/>
            </p:cNvSpPr>
            <p:nvPr/>
          </p:nvSpPr>
          <p:spPr bwMode="auto">
            <a:xfrm>
              <a:off x="2892" y="3584"/>
              <a:ext cx="156" cy="0"/>
            </a:xfrm>
            <a:prstGeom prst="line">
              <a:avLst/>
            </a:prstGeom>
            <a:noFill/>
            <a:ln w="38100">
              <a:solidFill>
                <a:srgbClr val="333399"/>
              </a:solidFill>
              <a:round/>
              <a:headEnd/>
              <a:tailEnd/>
            </a:ln>
          </p:spPr>
          <p:txBody>
            <a:bodyPr/>
            <a:lstStyle/>
            <a:p>
              <a:endParaRPr lang="en-IN"/>
            </a:p>
          </p:txBody>
        </p:sp>
        <p:sp>
          <p:nvSpPr>
            <p:cNvPr id="13" name="Line 17"/>
            <p:cNvSpPr>
              <a:spLocks noChangeAspect="1" noChangeShapeType="1"/>
            </p:cNvSpPr>
            <p:nvPr/>
          </p:nvSpPr>
          <p:spPr bwMode="auto">
            <a:xfrm>
              <a:off x="4057" y="2974"/>
              <a:ext cx="156" cy="0"/>
            </a:xfrm>
            <a:prstGeom prst="line">
              <a:avLst/>
            </a:prstGeom>
            <a:noFill/>
            <a:ln w="38100">
              <a:solidFill>
                <a:srgbClr val="333399"/>
              </a:solidFill>
              <a:round/>
              <a:headEnd/>
              <a:tailEnd/>
            </a:ln>
          </p:spPr>
          <p:txBody>
            <a:bodyPr/>
            <a:lstStyle/>
            <a:p>
              <a:endParaRPr lang="en-IN"/>
            </a:p>
          </p:txBody>
        </p:sp>
        <p:sp>
          <p:nvSpPr>
            <p:cNvPr id="14" name="Line 18"/>
            <p:cNvSpPr>
              <a:spLocks noChangeAspect="1" noChangeShapeType="1"/>
            </p:cNvSpPr>
            <p:nvPr/>
          </p:nvSpPr>
          <p:spPr bwMode="auto">
            <a:xfrm>
              <a:off x="4060" y="3379"/>
              <a:ext cx="156" cy="0"/>
            </a:xfrm>
            <a:prstGeom prst="line">
              <a:avLst/>
            </a:prstGeom>
            <a:noFill/>
            <a:ln w="38100">
              <a:solidFill>
                <a:srgbClr val="333399"/>
              </a:solidFill>
              <a:round/>
              <a:headEnd/>
              <a:tailEnd/>
            </a:ln>
          </p:spPr>
          <p:txBody>
            <a:bodyPr/>
            <a:lstStyle/>
            <a:p>
              <a:endParaRPr lang="en-IN"/>
            </a:p>
          </p:txBody>
        </p:sp>
        <p:sp>
          <p:nvSpPr>
            <p:cNvPr id="15" name="Line 19"/>
            <p:cNvSpPr>
              <a:spLocks noChangeAspect="1" noChangeShapeType="1"/>
            </p:cNvSpPr>
            <p:nvPr/>
          </p:nvSpPr>
          <p:spPr bwMode="auto">
            <a:xfrm>
              <a:off x="3366" y="3062"/>
              <a:ext cx="156" cy="0"/>
            </a:xfrm>
            <a:prstGeom prst="line">
              <a:avLst/>
            </a:prstGeom>
            <a:noFill/>
            <a:ln w="38100">
              <a:solidFill>
                <a:srgbClr val="333399"/>
              </a:solidFill>
              <a:round/>
              <a:headEnd/>
              <a:tailEnd/>
            </a:ln>
          </p:spPr>
          <p:txBody>
            <a:bodyPr/>
            <a:lstStyle/>
            <a:p>
              <a:endParaRPr lang="en-IN"/>
            </a:p>
          </p:txBody>
        </p:sp>
        <p:sp>
          <p:nvSpPr>
            <p:cNvPr id="16" name="Line 20"/>
            <p:cNvSpPr>
              <a:spLocks noChangeAspect="1" noChangeShapeType="1"/>
            </p:cNvSpPr>
            <p:nvPr/>
          </p:nvSpPr>
          <p:spPr bwMode="auto">
            <a:xfrm>
              <a:off x="3363" y="3277"/>
              <a:ext cx="156" cy="0"/>
            </a:xfrm>
            <a:prstGeom prst="line">
              <a:avLst/>
            </a:prstGeom>
            <a:noFill/>
            <a:ln w="38100">
              <a:solidFill>
                <a:srgbClr val="333399"/>
              </a:solidFill>
              <a:round/>
              <a:headEnd/>
              <a:tailEnd/>
            </a:ln>
          </p:spPr>
          <p:txBody>
            <a:bodyPr/>
            <a:lstStyle/>
            <a:p>
              <a:endParaRPr lang="en-IN"/>
            </a:p>
          </p:txBody>
        </p:sp>
        <p:sp>
          <p:nvSpPr>
            <p:cNvPr id="17" name="Line 21"/>
            <p:cNvSpPr>
              <a:spLocks noChangeAspect="1" noChangeShapeType="1"/>
            </p:cNvSpPr>
            <p:nvPr/>
          </p:nvSpPr>
          <p:spPr bwMode="auto">
            <a:xfrm>
              <a:off x="3592" y="3166"/>
              <a:ext cx="156" cy="0"/>
            </a:xfrm>
            <a:prstGeom prst="line">
              <a:avLst/>
            </a:prstGeom>
            <a:noFill/>
            <a:ln w="38100">
              <a:solidFill>
                <a:srgbClr val="000000"/>
              </a:solidFill>
              <a:round/>
              <a:headEnd/>
              <a:tailEnd/>
            </a:ln>
          </p:spPr>
          <p:txBody>
            <a:bodyPr/>
            <a:lstStyle/>
            <a:p>
              <a:endParaRPr lang="en-IN"/>
            </a:p>
          </p:txBody>
        </p:sp>
        <p:sp>
          <p:nvSpPr>
            <p:cNvPr id="18" name="Line 22"/>
            <p:cNvSpPr>
              <a:spLocks noChangeAspect="1" noChangeShapeType="1"/>
            </p:cNvSpPr>
            <p:nvPr/>
          </p:nvSpPr>
          <p:spPr bwMode="auto">
            <a:xfrm>
              <a:off x="3595" y="3482"/>
              <a:ext cx="156" cy="0"/>
            </a:xfrm>
            <a:prstGeom prst="line">
              <a:avLst/>
            </a:prstGeom>
            <a:noFill/>
            <a:ln w="38100">
              <a:solidFill>
                <a:srgbClr val="000000"/>
              </a:solidFill>
              <a:round/>
              <a:headEnd/>
              <a:tailEnd/>
            </a:ln>
          </p:spPr>
          <p:txBody>
            <a:bodyPr/>
            <a:lstStyle/>
            <a:p>
              <a:endParaRPr lang="en-IN"/>
            </a:p>
          </p:txBody>
        </p:sp>
        <p:sp>
          <p:nvSpPr>
            <p:cNvPr id="19" name="Line 23"/>
            <p:cNvSpPr>
              <a:spLocks noChangeAspect="1" noChangeShapeType="1"/>
            </p:cNvSpPr>
            <p:nvPr/>
          </p:nvSpPr>
          <p:spPr bwMode="auto">
            <a:xfrm>
              <a:off x="3830" y="3061"/>
              <a:ext cx="156" cy="0"/>
            </a:xfrm>
            <a:prstGeom prst="line">
              <a:avLst/>
            </a:prstGeom>
            <a:noFill/>
            <a:ln w="38100">
              <a:solidFill>
                <a:srgbClr val="333399"/>
              </a:solidFill>
              <a:round/>
              <a:headEnd/>
              <a:tailEnd/>
            </a:ln>
          </p:spPr>
          <p:txBody>
            <a:bodyPr/>
            <a:lstStyle/>
            <a:p>
              <a:endParaRPr lang="en-IN"/>
            </a:p>
          </p:txBody>
        </p:sp>
        <p:sp>
          <p:nvSpPr>
            <p:cNvPr id="20" name="Line 24"/>
            <p:cNvSpPr>
              <a:spLocks noChangeAspect="1" noChangeShapeType="1"/>
            </p:cNvSpPr>
            <p:nvPr/>
          </p:nvSpPr>
          <p:spPr bwMode="auto">
            <a:xfrm>
              <a:off x="3838" y="3482"/>
              <a:ext cx="156" cy="0"/>
            </a:xfrm>
            <a:prstGeom prst="line">
              <a:avLst/>
            </a:prstGeom>
            <a:noFill/>
            <a:ln w="38100">
              <a:solidFill>
                <a:srgbClr val="333399"/>
              </a:solidFill>
              <a:round/>
              <a:headEnd/>
              <a:tailEnd/>
            </a:ln>
          </p:spPr>
          <p:txBody>
            <a:bodyPr/>
            <a:lstStyle/>
            <a:p>
              <a:endParaRPr lang="en-IN"/>
            </a:p>
          </p:txBody>
        </p:sp>
        <p:sp>
          <p:nvSpPr>
            <p:cNvPr id="21" name="Line 25"/>
            <p:cNvSpPr>
              <a:spLocks noChangeAspect="1" noChangeShapeType="1"/>
            </p:cNvSpPr>
            <p:nvPr/>
          </p:nvSpPr>
          <p:spPr bwMode="auto">
            <a:xfrm>
              <a:off x="3594" y="3164"/>
              <a:ext cx="155" cy="0"/>
            </a:xfrm>
            <a:prstGeom prst="line">
              <a:avLst/>
            </a:prstGeom>
            <a:noFill/>
            <a:ln w="38100">
              <a:solidFill>
                <a:srgbClr val="333399"/>
              </a:solidFill>
              <a:round/>
              <a:headEnd/>
              <a:tailEnd/>
            </a:ln>
          </p:spPr>
          <p:txBody>
            <a:bodyPr/>
            <a:lstStyle/>
            <a:p>
              <a:endParaRPr lang="en-IN"/>
            </a:p>
          </p:txBody>
        </p:sp>
        <p:sp>
          <p:nvSpPr>
            <p:cNvPr id="22" name="Line 26"/>
            <p:cNvSpPr>
              <a:spLocks noChangeAspect="1" noChangeShapeType="1"/>
            </p:cNvSpPr>
            <p:nvPr/>
          </p:nvSpPr>
          <p:spPr bwMode="auto">
            <a:xfrm>
              <a:off x="3597" y="3481"/>
              <a:ext cx="155" cy="0"/>
            </a:xfrm>
            <a:prstGeom prst="line">
              <a:avLst/>
            </a:prstGeom>
            <a:noFill/>
            <a:ln w="38100">
              <a:solidFill>
                <a:srgbClr val="333399"/>
              </a:solidFill>
              <a:round/>
              <a:headEnd/>
              <a:tailEnd/>
            </a:ln>
          </p:spPr>
          <p:txBody>
            <a:bodyPr/>
            <a:lstStyle/>
            <a:p>
              <a:endParaRPr lang="en-IN"/>
            </a:p>
          </p:txBody>
        </p:sp>
        <p:sp>
          <p:nvSpPr>
            <p:cNvPr id="23" name="Line 27"/>
            <p:cNvSpPr>
              <a:spLocks noChangeAspect="1" noChangeShapeType="1"/>
            </p:cNvSpPr>
            <p:nvPr/>
          </p:nvSpPr>
          <p:spPr bwMode="auto">
            <a:xfrm>
              <a:off x="3121" y="3164"/>
              <a:ext cx="156" cy="0"/>
            </a:xfrm>
            <a:prstGeom prst="line">
              <a:avLst/>
            </a:prstGeom>
            <a:noFill/>
            <a:ln w="38100">
              <a:solidFill>
                <a:srgbClr val="333399"/>
              </a:solidFill>
              <a:round/>
              <a:headEnd/>
              <a:tailEnd/>
            </a:ln>
          </p:spPr>
          <p:txBody>
            <a:bodyPr/>
            <a:lstStyle/>
            <a:p>
              <a:endParaRPr lang="en-IN"/>
            </a:p>
          </p:txBody>
        </p:sp>
        <p:sp>
          <p:nvSpPr>
            <p:cNvPr id="24" name="Line 28"/>
            <p:cNvSpPr>
              <a:spLocks noChangeAspect="1" noChangeShapeType="1"/>
            </p:cNvSpPr>
            <p:nvPr/>
          </p:nvSpPr>
          <p:spPr bwMode="auto">
            <a:xfrm>
              <a:off x="3124" y="3481"/>
              <a:ext cx="156" cy="0"/>
            </a:xfrm>
            <a:prstGeom prst="line">
              <a:avLst/>
            </a:prstGeom>
            <a:noFill/>
            <a:ln w="38100">
              <a:solidFill>
                <a:srgbClr val="333399"/>
              </a:solidFill>
              <a:round/>
              <a:headEnd/>
              <a:tailEnd/>
            </a:ln>
          </p:spPr>
          <p:txBody>
            <a:bodyPr/>
            <a:lstStyle/>
            <a:p>
              <a:endParaRPr lang="en-IN"/>
            </a:p>
          </p:txBody>
        </p:sp>
      </p:grpSp>
      <p:sp>
        <p:nvSpPr>
          <p:cNvPr id="25" name="Text Box 29"/>
          <p:cNvSpPr txBox="1">
            <a:spLocks noChangeArrowheads="1"/>
          </p:cNvSpPr>
          <p:nvPr/>
        </p:nvSpPr>
        <p:spPr bwMode="auto">
          <a:xfrm>
            <a:off x="3875241" y="853448"/>
            <a:ext cx="4559300" cy="915987"/>
          </a:xfrm>
          <a:prstGeom prst="rect">
            <a:avLst/>
          </a:prstGeom>
          <a:noFill/>
          <a:ln w="9525">
            <a:noFill/>
            <a:miter lim="800000"/>
            <a:headEnd/>
            <a:tailEnd/>
          </a:ln>
          <a:effectLst/>
        </p:spPr>
        <p:txBody>
          <a:bodyPr>
            <a:spAutoFit/>
          </a:bodyPr>
          <a:lstStyle/>
          <a:p>
            <a:r>
              <a:rPr lang="en-US"/>
              <a:t>The final result of the traditional PCR procedure is a gel with a series of bands:</a:t>
            </a:r>
          </a:p>
        </p:txBody>
      </p:sp>
      <p:sp>
        <p:nvSpPr>
          <p:cNvPr id="26" name="Text Box 30"/>
          <p:cNvSpPr txBox="1">
            <a:spLocks noChangeArrowheads="1"/>
          </p:cNvSpPr>
          <p:nvPr/>
        </p:nvSpPr>
        <p:spPr bwMode="auto">
          <a:xfrm>
            <a:off x="3926041" y="4228473"/>
            <a:ext cx="4559300" cy="1465262"/>
          </a:xfrm>
          <a:prstGeom prst="rect">
            <a:avLst/>
          </a:prstGeom>
          <a:noFill/>
          <a:ln w="9525">
            <a:noFill/>
            <a:miter lim="800000"/>
            <a:headEnd/>
            <a:tailEnd/>
          </a:ln>
          <a:effectLst/>
        </p:spPr>
        <p:txBody>
          <a:bodyPr>
            <a:spAutoFit/>
          </a:bodyPr>
          <a:lstStyle/>
          <a:p>
            <a:r>
              <a:rPr lang="en-US"/>
              <a:t>Bands can be compared against each other, and to known size-standards, to determine the presence or absence of a specific amplification product.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The structure of DNA</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3" name="Picture 3" descr="structure"/>
          <p:cNvPicPr>
            <a:picLocks noChangeAspect="1" noChangeArrowheads="1"/>
          </p:cNvPicPr>
          <p:nvPr/>
        </p:nvPicPr>
        <p:blipFill>
          <a:blip r:embed="rId2" cstate="print"/>
          <a:srcRect/>
          <a:stretch>
            <a:fillRect/>
          </a:stretch>
        </p:blipFill>
        <p:spPr bwMode="auto">
          <a:xfrm>
            <a:off x="5613400" y="3060700"/>
            <a:ext cx="3206750" cy="3206750"/>
          </a:xfrm>
          <a:prstGeom prst="rect">
            <a:avLst/>
          </a:prstGeom>
          <a:noFill/>
        </p:spPr>
      </p:pic>
      <p:pic>
        <p:nvPicPr>
          <p:cNvPr id="4" name="Picture 4" descr="dna"/>
          <p:cNvPicPr>
            <a:picLocks noChangeAspect="1" noChangeArrowheads="1"/>
          </p:cNvPicPr>
          <p:nvPr/>
        </p:nvPicPr>
        <p:blipFill>
          <a:blip r:embed="rId3" cstate="print"/>
          <a:srcRect/>
          <a:stretch>
            <a:fillRect/>
          </a:stretch>
        </p:blipFill>
        <p:spPr bwMode="auto">
          <a:xfrm>
            <a:off x="3379788" y="1320800"/>
            <a:ext cx="1751012" cy="2632075"/>
          </a:xfrm>
          <a:prstGeom prst="rect">
            <a:avLst/>
          </a:prstGeom>
          <a:noFill/>
        </p:spPr>
      </p:pic>
      <p:sp>
        <p:nvSpPr>
          <p:cNvPr id="5" name="Text Box 5"/>
          <p:cNvSpPr txBox="1">
            <a:spLocks noChangeArrowheads="1"/>
          </p:cNvSpPr>
          <p:nvPr/>
        </p:nvSpPr>
        <p:spPr bwMode="auto">
          <a:xfrm>
            <a:off x="3590925" y="4033838"/>
            <a:ext cx="1123950" cy="822325"/>
          </a:xfrm>
          <a:prstGeom prst="rect">
            <a:avLst/>
          </a:prstGeom>
          <a:noFill/>
          <a:ln w="9525">
            <a:noFill/>
            <a:miter lim="800000"/>
            <a:headEnd/>
            <a:tailEnd/>
          </a:ln>
          <a:effectLst/>
        </p:spPr>
        <p:txBody>
          <a:bodyPr wrap="none">
            <a:spAutoFit/>
          </a:bodyPr>
          <a:lstStyle/>
          <a:p>
            <a:pPr algn="ctr" eaLnBrk="1" hangingPunct="1"/>
            <a:r>
              <a:rPr lang="en-US" sz="2400">
                <a:latin typeface="Tahoma" pitchFamily="34" charset="0"/>
              </a:rPr>
              <a:t>Double</a:t>
            </a:r>
          </a:p>
          <a:p>
            <a:pPr algn="ctr" eaLnBrk="1" hangingPunct="1"/>
            <a:r>
              <a:rPr lang="en-US" sz="2400">
                <a:latin typeface="Tahoma" pitchFamily="34" charset="0"/>
              </a:rPr>
              <a:t>Helix</a:t>
            </a:r>
          </a:p>
        </p:txBody>
      </p:sp>
      <p:sp>
        <p:nvSpPr>
          <p:cNvPr id="6" name="Text Box 6"/>
          <p:cNvSpPr txBox="1">
            <a:spLocks noChangeArrowheads="1"/>
          </p:cNvSpPr>
          <p:nvPr/>
        </p:nvSpPr>
        <p:spPr bwMode="auto">
          <a:xfrm>
            <a:off x="5105400" y="6192838"/>
            <a:ext cx="4038600" cy="457200"/>
          </a:xfrm>
          <a:prstGeom prst="rect">
            <a:avLst/>
          </a:prstGeom>
          <a:noFill/>
          <a:ln w="9525">
            <a:noFill/>
            <a:miter lim="800000"/>
            <a:headEnd/>
            <a:tailEnd/>
          </a:ln>
          <a:effectLst/>
        </p:spPr>
        <p:txBody>
          <a:bodyPr wrap="none">
            <a:spAutoFit/>
          </a:bodyPr>
          <a:lstStyle/>
          <a:p>
            <a:pPr eaLnBrk="1" hangingPunct="1"/>
            <a:r>
              <a:rPr lang="en-US" sz="2400">
                <a:latin typeface="Tahoma" pitchFamily="34" charset="0"/>
              </a:rPr>
              <a:t>Complementary Base Pairing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13657" y="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The structure of DNA</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3" name="Picture 3" descr="10_9"/>
          <p:cNvPicPr>
            <a:picLocks noChangeAspect="1" noChangeArrowheads="1"/>
          </p:cNvPicPr>
          <p:nvPr/>
        </p:nvPicPr>
        <p:blipFill>
          <a:blip r:embed="rId2" cstate="print"/>
          <a:srcRect/>
          <a:stretch>
            <a:fillRect/>
          </a:stretch>
        </p:blipFill>
        <p:spPr bwMode="auto">
          <a:xfrm>
            <a:off x="2337480" y="3450771"/>
            <a:ext cx="4419600" cy="2120900"/>
          </a:xfrm>
          <a:prstGeom prst="rect">
            <a:avLst/>
          </a:prstGeom>
          <a:noFill/>
        </p:spPr>
      </p:pic>
      <p:pic>
        <p:nvPicPr>
          <p:cNvPr id="4" name="Picture 4" descr="Helix1"/>
          <p:cNvPicPr>
            <a:picLocks noChangeAspect="1" noChangeArrowheads="1"/>
          </p:cNvPicPr>
          <p:nvPr/>
        </p:nvPicPr>
        <p:blipFill>
          <a:blip r:embed="rId3" cstate="print"/>
          <a:srcRect/>
          <a:stretch>
            <a:fillRect/>
          </a:stretch>
        </p:blipFill>
        <p:spPr bwMode="auto">
          <a:xfrm>
            <a:off x="2438400" y="1066800"/>
            <a:ext cx="4294187" cy="1798638"/>
          </a:xfrm>
          <a:prstGeom prst="rect">
            <a:avLst/>
          </a:prstGeom>
          <a:noFill/>
        </p:spPr>
      </p:pic>
      <p:sp>
        <p:nvSpPr>
          <p:cNvPr id="5" name="Text Box 5"/>
          <p:cNvSpPr txBox="1">
            <a:spLocks noChangeArrowheads="1"/>
          </p:cNvSpPr>
          <p:nvPr/>
        </p:nvSpPr>
        <p:spPr bwMode="auto">
          <a:xfrm>
            <a:off x="2392362" y="2921681"/>
            <a:ext cx="2787650" cy="457200"/>
          </a:xfrm>
          <a:prstGeom prst="rect">
            <a:avLst/>
          </a:prstGeom>
          <a:noFill/>
          <a:ln w="9525">
            <a:noFill/>
            <a:miter lim="800000"/>
            <a:headEnd/>
            <a:tailEnd/>
          </a:ln>
          <a:effectLst/>
        </p:spPr>
        <p:txBody>
          <a:bodyPr wrap="none">
            <a:spAutoFit/>
          </a:bodyPr>
          <a:lstStyle/>
          <a:p>
            <a:pPr algn="ctr" eaLnBrk="1" hangingPunct="1"/>
            <a:r>
              <a:rPr lang="en-US" sz="2400" dirty="0">
                <a:latin typeface="Tahoma" pitchFamily="34" charset="0"/>
              </a:rPr>
              <a:t>Antiparallel Strands</a:t>
            </a:r>
          </a:p>
        </p:txBody>
      </p:sp>
      <p:sp>
        <p:nvSpPr>
          <p:cNvPr id="6" name="Text Box 6"/>
          <p:cNvSpPr txBox="1">
            <a:spLocks noChangeArrowheads="1"/>
          </p:cNvSpPr>
          <p:nvPr/>
        </p:nvSpPr>
        <p:spPr bwMode="auto">
          <a:xfrm>
            <a:off x="2611437" y="6019800"/>
            <a:ext cx="1503363" cy="457200"/>
          </a:xfrm>
          <a:prstGeom prst="rect">
            <a:avLst/>
          </a:prstGeom>
          <a:noFill/>
          <a:ln w="9525">
            <a:noFill/>
            <a:miter lim="800000"/>
            <a:headEnd/>
            <a:tailEnd/>
          </a:ln>
          <a:effectLst/>
        </p:spPr>
        <p:txBody>
          <a:bodyPr wrap="none">
            <a:spAutoFit/>
          </a:bodyPr>
          <a:lstStyle/>
          <a:p>
            <a:pPr algn="ctr" eaLnBrk="1" hangingPunct="1"/>
            <a:r>
              <a:rPr lang="en-US" sz="2400">
                <a:latin typeface="Tahoma" pitchFamily="34" charset="0"/>
              </a:rPr>
              <a:t>Unzipping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88925" y="29368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The Problem</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Rectangle 7"/>
          <p:cNvSpPr>
            <a:spLocks noChangeArrowheads="1"/>
          </p:cNvSpPr>
          <p:nvPr/>
        </p:nvSpPr>
        <p:spPr bwMode="auto">
          <a:xfrm>
            <a:off x="2209800" y="2438400"/>
            <a:ext cx="4951413" cy="1552575"/>
          </a:xfrm>
          <a:prstGeom prst="rect">
            <a:avLst/>
          </a:prstGeom>
          <a:noFill/>
          <a:ln w="9525">
            <a:noFill/>
            <a:miter lim="800000"/>
            <a:headEnd/>
            <a:tailEnd/>
          </a:ln>
          <a:effectLst/>
        </p:spPr>
        <p:txBody>
          <a:bodyPr>
            <a:spAutoFit/>
          </a:bodyPr>
          <a:lstStyle/>
          <a:p>
            <a:pPr eaLnBrk="1" hangingPunct="1">
              <a:lnSpc>
                <a:spcPct val="75000"/>
              </a:lnSpc>
              <a:spcBef>
                <a:spcPct val="20000"/>
              </a:spcBef>
            </a:pPr>
            <a:r>
              <a:rPr lang="en-US" sz="3200" dirty="0"/>
              <a:t>How do we identify and detect a specific sequence in a genome?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Problem:</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Rectangle 3"/>
          <p:cNvSpPr>
            <a:spLocks noChangeArrowheads="1"/>
          </p:cNvSpPr>
          <p:nvPr/>
        </p:nvSpPr>
        <p:spPr bwMode="auto">
          <a:xfrm>
            <a:off x="2110442" y="1430338"/>
            <a:ext cx="4951412" cy="915987"/>
          </a:xfrm>
          <a:prstGeom prst="rect">
            <a:avLst/>
          </a:prstGeom>
          <a:noFill/>
          <a:ln w="9525">
            <a:noFill/>
            <a:miter lim="800000"/>
            <a:headEnd/>
            <a:tailEnd/>
          </a:ln>
          <a:effectLst/>
        </p:spPr>
        <p:txBody>
          <a:bodyPr>
            <a:spAutoFit/>
          </a:bodyPr>
          <a:lstStyle/>
          <a:p>
            <a:pPr eaLnBrk="1" hangingPunct="1">
              <a:lnSpc>
                <a:spcPct val="75000"/>
              </a:lnSpc>
              <a:spcBef>
                <a:spcPct val="20000"/>
              </a:spcBef>
            </a:pPr>
            <a:r>
              <a:rPr lang="en-US" sz="2400" dirty="0"/>
              <a:t>How do we identify and detect a specific sequence in a genome?</a:t>
            </a:r>
          </a:p>
        </p:txBody>
      </p:sp>
      <p:sp>
        <p:nvSpPr>
          <p:cNvPr id="4" name="Rectangle 4"/>
          <p:cNvSpPr>
            <a:spLocks noChangeArrowheads="1"/>
          </p:cNvSpPr>
          <p:nvPr/>
        </p:nvSpPr>
        <p:spPr bwMode="auto">
          <a:xfrm>
            <a:off x="1873904" y="4419600"/>
            <a:ext cx="5664200" cy="2019300"/>
          </a:xfrm>
          <a:prstGeom prst="rect">
            <a:avLst/>
          </a:prstGeom>
          <a:noFill/>
          <a:ln w="9525">
            <a:noFill/>
            <a:miter lim="800000"/>
            <a:headEnd/>
            <a:tailEnd/>
          </a:ln>
          <a:effectLst/>
        </p:spPr>
        <p:txBody>
          <a:bodyPr/>
          <a:lstStyle/>
          <a:p>
            <a:pPr marL="171450" indent="-171450" eaLnBrk="1" hangingPunct="1">
              <a:lnSpc>
                <a:spcPct val="75000"/>
              </a:lnSpc>
              <a:spcBef>
                <a:spcPct val="20000"/>
              </a:spcBef>
              <a:buFontTx/>
              <a:buChar char="•"/>
            </a:pPr>
            <a:r>
              <a:rPr lang="en-US"/>
              <a:t>TWO BIG ISSUES:</a:t>
            </a:r>
          </a:p>
          <a:p>
            <a:pPr lvl="1" indent="-171450" eaLnBrk="1" hangingPunct="1">
              <a:lnSpc>
                <a:spcPct val="75000"/>
              </a:lnSpc>
              <a:spcBef>
                <a:spcPct val="20000"/>
              </a:spcBef>
              <a:buFontTx/>
              <a:buChar char="–"/>
            </a:pPr>
            <a:r>
              <a:rPr lang="en-US" b="1">
                <a:latin typeface="Arial" pitchFamily="34" charset="0"/>
              </a:rPr>
              <a:t>There are a LOT of other sequences in a genome that we’re not interested in detecting. </a:t>
            </a:r>
            <a:r>
              <a:rPr lang="en-US" b="1">
                <a:solidFill>
                  <a:srgbClr val="FF0000"/>
                </a:solidFill>
                <a:latin typeface="Arial" pitchFamily="34" charset="0"/>
              </a:rPr>
              <a:t>(SPECIFICITY)</a:t>
            </a:r>
          </a:p>
          <a:p>
            <a:pPr lvl="1" indent="-171450" eaLnBrk="1" hangingPunct="1">
              <a:lnSpc>
                <a:spcPct val="75000"/>
              </a:lnSpc>
              <a:spcBef>
                <a:spcPct val="20000"/>
              </a:spcBef>
              <a:buFontTx/>
              <a:buChar char="–"/>
            </a:pPr>
            <a:r>
              <a:rPr lang="en-US" b="1">
                <a:latin typeface="Arial" pitchFamily="34" charset="0"/>
              </a:rPr>
              <a:t>The amount of DNA in samples we’re interested in is VERY small. </a:t>
            </a:r>
            <a:r>
              <a:rPr lang="en-US" b="1">
                <a:solidFill>
                  <a:srgbClr val="FF0000"/>
                </a:solidFill>
                <a:latin typeface="Arial" pitchFamily="34" charset="0"/>
              </a:rPr>
              <a:t>(AMPLIFICATION)</a:t>
            </a:r>
          </a:p>
        </p:txBody>
      </p:sp>
      <p:pic>
        <p:nvPicPr>
          <p:cNvPr id="5" name="Picture 5"/>
          <p:cNvPicPr>
            <a:picLocks noChangeAspect="1" noChangeArrowheads="1"/>
          </p:cNvPicPr>
          <p:nvPr/>
        </p:nvPicPr>
        <p:blipFill>
          <a:blip r:embed="rId2" cstate="print"/>
          <a:srcRect/>
          <a:stretch>
            <a:fillRect/>
          </a:stretch>
        </p:blipFill>
        <p:spPr bwMode="auto">
          <a:xfrm>
            <a:off x="2940704" y="2527300"/>
            <a:ext cx="3048000" cy="1665288"/>
          </a:xfrm>
          <a:prstGeom prst="rect">
            <a:avLst/>
          </a:prstGeom>
          <a:noFill/>
          <a:ln w="9525">
            <a:solidFill>
              <a:schemeClr val="tx1"/>
            </a:solid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The Problem: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Specificity</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Rectangle 3"/>
          <p:cNvSpPr>
            <a:spLocks noChangeArrowheads="1"/>
          </p:cNvSpPr>
          <p:nvPr/>
        </p:nvSpPr>
        <p:spPr bwMode="auto">
          <a:xfrm>
            <a:off x="2209800" y="1295400"/>
            <a:ext cx="4951412" cy="915987"/>
          </a:xfrm>
          <a:prstGeom prst="rect">
            <a:avLst/>
          </a:prstGeom>
          <a:noFill/>
          <a:ln w="9525">
            <a:noFill/>
            <a:miter lim="800000"/>
            <a:headEnd/>
            <a:tailEnd/>
          </a:ln>
          <a:effectLst/>
        </p:spPr>
        <p:txBody>
          <a:bodyPr>
            <a:spAutoFit/>
          </a:bodyPr>
          <a:lstStyle/>
          <a:p>
            <a:pPr eaLnBrk="1" hangingPunct="1">
              <a:lnSpc>
                <a:spcPct val="75000"/>
              </a:lnSpc>
              <a:spcBef>
                <a:spcPct val="20000"/>
              </a:spcBef>
            </a:pPr>
            <a:r>
              <a:rPr lang="en-US" sz="2400" dirty="0"/>
              <a:t>How do we identify and detect a </a:t>
            </a:r>
            <a:r>
              <a:rPr lang="en-US" sz="2400" dirty="0">
                <a:solidFill>
                  <a:srgbClr val="FE6E02"/>
                </a:solidFill>
              </a:rPr>
              <a:t>specific</a:t>
            </a:r>
            <a:r>
              <a:rPr lang="en-US" sz="2400" dirty="0"/>
              <a:t> sequence in a genome?</a:t>
            </a:r>
          </a:p>
        </p:txBody>
      </p:sp>
      <p:pic>
        <p:nvPicPr>
          <p:cNvPr id="4" name="Picture 6" descr="PINRES_EJJ3"/>
          <p:cNvPicPr>
            <a:picLocks noChangeAspect="1" noChangeArrowheads="1"/>
          </p:cNvPicPr>
          <p:nvPr/>
        </p:nvPicPr>
        <p:blipFill>
          <a:blip r:embed="rId2" cstate="print"/>
          <a:srcRect/>
          <a:stretch>
            <a:fillRect/>
          </a:stretch>
        </p:blipFill>
        <p:spPr bwMode="auto">
          <a:xfrm>
            <a:off x="2895600" y="2057400"/>
            <a:ext cx="3695700" cy="2460625"/>
          </a:xfrm>
          <a:prstGeom prst="rect">
            <a:avLst/>
          </a:prstGeom>
          <a:noFill/>
        </p:spPr>
      </p:pic>
      <p:pic>
        <p:nvPicPr>
          <p:cNvPr id="5" name="Picture 7" descr="HIVdark400"/>
          <p:cNvPicPr>
            <a:picLocks noChangeAspect="1" noChangeArrowheads="1"/>
          </p:cNvPicPr>
          <p:nvPr/>
        </p:nvPicPr>
        <p:blipFill>
          <a:blip r:embed="rId3" cstate="print"/>
          <a:srcRect/>
          <a:stretch>
            <a:fillRect/>
          </a:stretch>
        </p:blipFill>
        <p:spPr bwMode="auto">
          <a:xfrm>
            <a:off x="4114800" y="4572000"/>
            <a:ext cx="1828800" cy="1787525"/>
          </a:xfrm>
          <a:prstGeom prst="rect">
            <a:avLst/>
          </a:prstGeom>
          <a:noFill/>
        </p:spPr>
      </p:pic>
      <p:pic>
        <p:nvPicPr>
          <p:cNvPr id="6" name="Picture 8" descr=" ">
            <a:hlinkClick r:id="rId4"/>
          </p:cNvPr>
          <p:cNvPicPr>
            <a:picLocks noChangeAspect="1" noChangeArrowheads="1"/>
          </p:cNvPicPr>
          <p:nvPr/>
        </p:nvPicPr>
        <p:blipFill>
          <a:blip r:embed="rId5" cstate="print"/>
          <a:srcRect/>
          <a:stretch>
            <a:fillRect/>
          </a:stretch>
        </p:blipFill>
        <p:spPr bwMode="auto">
          <a:xfrm>
            <a:off x="6477000" y="3886200"/>
            <a:ext cx="2193925" cy="1646238"/>
          </a:xfrm>
          <a:prstGeom prst="rect">
            <a:avLst/>
          </a:prstGeom>
          <a:noFill/>
        </p:spPr>
      </p:pic>
      <p:sp>
        <p:nvSpPr>
          <p:cNvPr id="7" name="Rectangle 4"/>
          <p:cNvSpPr>
            <a:spLocks noChangeArrowheads="1"/>
          </p:cNvSpPr>
          <p:nvPr/>
        </p:nvSpPr>
        <p:spPr bwMode="auto">
          <a:xfrm>
            <a:off x="533400" y="3962400"/>
            <a:ext cx="3162300" cy="2019300"/>
          </a:xfrm>
          <a:prstGeom prst="rect">
            <a:avLst/>
          </a:prstGeom>
          <a:solidFill>
            <a:schemeClr val="bg1"/>
          </a:solidFill>
          <a:ln w="9525">
            <a:solidFill>
              <a:schemeClr val="tx1"/>
            </a:solidFill>
            <a:miter lim="800000"/>
            <a:headEnd/>
            <a:tailEnd/>
          </a:ln>
          <a:effectLst/>
        </p:spPr>
        <p:txBody>
          <a:bodyPr/>
          <a:lstStyle/>
          <a:p>
            <a:pPr marL="171450" indent="-171450" eaLnBrk="1" hangingPunct="1">
              <a:lnSpc>
                <a:spcPct val="75000"/>
              </a:lnSpc>
              <a:spcBef>
                <a:spcPct val="20000"/>
              </a:spcBef>
              <a:buFontTx/>
              <a:buChar char="•"/>
            </a:pPr>
            <a:r>
              <a:rPr lang="en-US" sz="1600"/>
              <a:t>Pine:  68 billion bp</a:t>
            </a:r>
          </a:p>
          <a:p>
            <a:pPr marL="171450" indent="-171450" eaLnBrk="1" hangingPunct="1">
              <a:lnSpc>
                <a:spcPct val="75000"/>
              </a:lnSpc>
              <a:spcBef>
                <a:spcPct val="20000"/>
              </a:spcBef>
              <a:buFontTx/>
              <a:buChar char="•"/>
            </a:pPr>
            <a:r>
              <a:rPr lang="en-US" sz="1600"/>
              <a:t>Corn:  5.0 billion bp</a:t>
            </a:r>
          </a:p>
          <a:p>
            <a:pPr marL="171450" indent="-171450" eaLnBrk="1" hangingPunct="1">
              <a:lnSpc>
                <a:spcPct val="75000"/>
              </a:lnSpc>
              <a:spcBef>
                <a:spcPct val="20000"/>
              </a:spcBef>
              <a:buFontTx/>
              <a:buChar char="•"/>
            </a:pPr>
            <a:r>
              <a:rPr lang="en-US" sz="1600"/>
              <a:t>Soybean:  1.1 billion bp </a:t>
            </a:r>
          </a:p>
          <a:p>
            <a:pPr marL="171450" indent="-171450" eaLnBrk="1" hangingPunct="1">
              <a:lnSpc>
                <a:spcPct val="75000"/>
              </a:lnSpc>
              <a:spcBef>
                <a:spcPct val="20000"/>
              </a:spcBef>
              <a:buFontTx/>
              <a:buChar char="•"/>
            </a:pPr>
            <a:r>
              <a:rPr lang="en-US" sz="1600"/>
              <a:t>Human:  3.4 billion bp</a:t>
            </a:r>
          </a:p>
          <a:p>
            <a:pPr marL="171450" indent="-171450" eaLnBrk="1" hangingPunct="1">
              <a:lnSpc>
                <a:spcPct val="75000"/>
              </a:lnSpc>
              <a:spcBef>
                <a:spcPct val="20000"/>
              </a:spcBef>
              <a:buFontTx/>
              <a:buChar char="•"/>
            </a:pPr>
            <a:r>
              <a:rPr lang="en-US" sz="1600"/>
              <a:t>Housefly:  900 million bp</a:t>
            </a:r>
          </a:p>
          <a:p>
            <a:pPr marL="171450" indent="-171450" eaLnBrk="1" hangingPunct="1">
              <a:lnSpc>
                <a:spcPct val="75000"/>
              </a:lnSpc>
              <a:spcBef>
                <a:spcPct val="20000"/>
              </a:spcBef>
              <a:buFontTx/>
              <a:buChar char="•"/>
            </a:pPr>
            <a:r>
              <a:rPr lang="en-US" sz="1600"/>
              <a:t>Rice:  400 million bp</a:t>
            </a:r>
          </a:p>
          <a:p>
            <a:pPr marL="171450" indent="-171450" eaLnBrk="1" hangingPunct="1">
              <a:lnSpc>
                <a:spcPct val="75000"/>
              </a:lnSpc>
              <a:spcBef>
                <a:spcPct val="20000"/>
              </a:spcBef>
              <a:buFontTx/>
              <a:buChar char="•"/>
            </a:pPr>
            <a:r>
              <a:rPr lang="en-US" sz="1600"/>
              <a:t>E. coli:  4.6 million bp</a:t>
            </a:r>
          </a:p>
          <a:p>
            <a:pPr marL="171450" indent="-171450" eaLnBrk="1" hangingPunct="1">
              <a:lnSpc>
                <a:spcPct val="75000"/>
              </a:lnSpc>
              <a:spcBef>
                <a:spcPct val="20000"/>
              </a:spcBef>
              <a:buFontTx/>
              <a:buChar char="•"/>
            </a:pPr>
            <a:r>
              <a:rPr lang="en-US" sz="1600"/>
              <a:t>HIV:  9.7 thousand bp</a:t>
            </a:r>
          </a:p>
          <a:p>
            <a:pPr marL="171450" indent="-171450" eaLnBrk="1" hangingPunct="1">
              <a:lnSpc>
                <a:spcPct val="75000"/>
              </a:lnSpc>
              <a:spcBef>
                <a:spcPct val="20000"/>
              </a:spcBef>
              <a:buFontTx/>
              <a:buChar char="•"/>
            </a:pPr>
            <a:endParaRPr 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1562100" y="4100512"/>
            <a:ext cx="5181600" cy="2146300"/>
          </a:xfrm>
          <a:prstGeom prst="rect">
            <a:avLst/>
          </a:prstGeom>
          <a:noFill/>
          <a:ln w="9525">
            <a:noFill/>
            <a:miter lim="800000"/>
            <a:headEnd/>
            <a:tailEnd/>
          </a:ln>
          <a:effectLst/>
        </p:spPr>
        <p:txBody>
          <a:bodyPr/>
          <a:lstStyle/>
          <a:p>
            <a:pPr marL="171450" indent="-171450" eaLnBrk="1" hangingPunct="1">
              <a:lnSpc>
                <a:spcPct val="90000"/>
              </a:lnSpc>
              <a:spcBef>
                <a:spcPct val="20000"/>
              </a:spcBef>
              <a:buFontTx/>
              <a:buChar char="•"/>
            </a:pPr>
            <a:r>
              <a:rPr lang="en-US">
                <a:latin typeface="Arial" pitchFamily="34" charset="0"/>
              </a:rPr>
              <a:t>The human genome is 3.4 B bp</a:t>
            </a:r>
          </a:p>
          <a:p>
            <a:pPr marL="171450" indent="-171450" eaLnBrk="1" hangingPunct="1">
              <a:lnSpc>
                <a:spcPct val="90000"/>
              </a:lnSpc>
              <a:spcBef>
                <a:spcPct val="20000"/>
              </a:spcBef>
              <a:buFontTx/>
              <a:buChar char="•"/>
            </a:pPr>
            <a:r>
              <a:rPr lang="en-US">
                <a:latin typeface="Arial" pitchFamily="34" charset="0"/>
              </a:rPr>
              <a:t>If the bases were written in standard 10-point type, on a tape measure...</a:t>
            </a:r>
          </a:p>
          <a:p>
            <a:pPr marL="171450" indent="-171450" eaLnBrk="1" hangingPunct="1">
              <a:lnSpc>
                <a:spcPct val="90000"/>
              </a:lnSpc>
              <a:spcBef>
                <a:spcPct val="20000"/>
              </a:spcBef>
              <a:buFontTx/>
              <a:buChar char="•"/>
            </a:pPr>
            <a:r>
              <a:rPr lang="en-US">
                <a:latin typeface="Arial" pitchFamily="34" charset="0"/>
              </a:rPr>
              <a:t>...The tape would stretch for 5,366 MILES!</a:t>
            </a:r>
          </a:p>
          <a:p>
            <a:pPr marL="171450" indent="-171450" eaLnBrk="1" hangingPunct="1">
              <a:lnSpc>
                <a:spcPct val="90000"/>
              </a:lnSpc>
              <a:spcBef>
                <a:spcPct val="20000"/>
              </a:spcBef>
              <a:buFontTx/>
              <a:buChar char="•"/>
            </a:pPr>
            <a:r>
              <a:rPr lang="en-US" b="1">
                <a:latin typeface="Arial" pitchFamily="34" charset="0"/>
              </a:rPr>
              <a:t>Identifying a 500bp sequence in a genome would be like finding a section of this tape measure only 4 feet long!</a:t>
            </a:r>
          </a:p>
        </p:txBody>
      </p:sp>
      <p:pic>
        <p:nvPicPr>
          <p:cNvPr id="3" name="Picture 11" descr="circumference, high"/>
          <p:cNvPicPr>
            <a:picLocks noChangeAspect="1" noChangeArrowheads="1"/>
          </p:cNvPicPr>
          <p:nvPr/>
        </p:nvPicPr>
        <p:blipFill>
          <a:blip r:embed="rId2" cstate="print"/>
          <a:srcRect/>
          <a:stretch>
            <a:fillRect/>
          </a:stretch>
        </p:blipFill>
        <p:spPr bwMode="auto">
          <a:xfrm>
            <a:off x="3886200" y="685800"/>
            <a:ext cx="3200400" cy="3200400"/>
          </a:xfrm>
          <a:prstGeom prst="rect">
            <a:avLst/>
          </a:prstGeom>
          <a:noFill/>
        </p:spPr>
      </p:pic>
      <p:sp>
        <p:nvSpPr>
          <p:cNvPr id="4" name="Rectangle 9"/>
          <p:cNvSpPr>
            <a:spLocks noChangeArrowheads="1"/>
          </p:cNvSpPr>
          <p:nvPr/>
        </p:nvSpPr>
        <p:spPr bwMode="auto">
          <a:xfrm>
            <a:off x="1879600" y="2284412"/>
            <a:ext cx="2336800" cy="1193800"/>
          </a:xfrm>
          <a:prstGeom prst="rect">
            <a:avLst/>
          </a:prstGeom>
          <a:solidFill>
            <a:schemeClr val="bg1"/>
          </a:solidFill>
          <a:ln w="9525">
            <a:solidFill>
              <a:schemeClr val="tx1"/>
            </a:solidFill>
            <a:miter lim="800000"/>
            <a:headEnd/>
            <a:tailEnd/>
          </a:ln>
          <a:effectLst/>
        </p:spPr>
        <p:txBody>
          <a:bodyPr/>
          <a:lstStyle/>
          <a:p>
            <a:pPr eaLnBrk="1" hangingPunct="1">
              <a:lnSpc>
                <a:spcPct val="75000"/>
              </a:lnSpc>
            </a:pPr>
            <a:r>
              <a:rPr lang="en-US" sz="3000" dirty="0">
                <a:solidFill>
                  <a:schemeClr val="tx2"/>
                </a:solidFill>
              </a:rPr>
              <a:t>Just How Big Is 3.4 Billion?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2286000" y="1143000"/>
            <a:ext cx="3962400" cy="1498600"/>
          </a:xfrm>
          <a:prstGeom prst="rect">
            <a:avLst/>
          </a:prstGeom>
          <a:solidFill>
            <a:schemeClr val="bg1"/>
          </a:solidFill>
          <a:ln w="9525">
            <a:solidFill>
              <a:schemeClr val="tx1"/>
            </a:solidFill>
            <a:miter lim="800000"/>
            <a:headEnd/>
            <a:tailEnd/>
          </a:ln>
          <a:effectLst/>
        </p:spPr>
        <p:txBody>
          <a:bodyPr/>
          <a:lstStyle/>
          <a:p>
            <a:pPr eaLnBrk="1" hangingPunct="1">
              <a:lnSpc>
                <a:spcPct val="75000"/>
              </a:lnSpc>
            </a:pPr>
            <a:r>
              <a:rPr lang="en-US" sz="3000" dirty="0">
                <a:solidFill>
                  <a:schemeClr val="tx2"/>
                </a:solidFill>
              </a:rPr>
              <a:t>How many molecules do we need to be able to see them?</a:t>
            </a:r>
          </a:p>
        </p:txBody>
      </p:sp>
      <p:sp>
        <p:nvSpPr>
          <p:cNvPr id="3" name="Rectangle 8"/>
          <p:cNvSpPr>
            <a:spLocks noChangeArrowheads="1"/>
          </p:cNvSpPr>
          <p:nvPr/>
        </p:nvSpPr>
        <p:spPr bwMode="auto">
          <a:xfrm>
            <a:off x="1946275" y="2933700"/>
            <a:ext cx="4530725" cy="2933700"/>
          </a:xfrm>
          <a:prstGeom prst="rect">
            <a:avLst/>
          </a:prstGeom>
          <a:noFill/>
          <a:ln w="9525">
            <a:noFill/>
            <a:miter lim="800000"/>
            <a:headEnd/>
            <a:tailEnd/>
          </a:ln>
          <a:effectLst/>
        </p:spPr>
        <p:txBody>
          <a:bodyPr/>
          <a:lstStyle/>
          <a:p>
            <a:pPr marL="171450" indent="-171450" eaLnBrk="1" hangingPunct="1">
              <a:lnSpc>
                <a:spcPct val="90000"/>
              </a:lnSpc>
              <a:spcBef>
                <a:spcPct val="20000"/>
              </a:spcBef>
              <a:buFontTx/>
              <a:buChar char="•"/>
            </a:pPr>
            <a:r>
              <a:rPr lang="en-US" sz="1600"/>
              <a:t>To be visible on an agarose gel, need around 10 ng DNA for fluorescent stain (or around 25ng for FastBlast).</a:t>
            </a:r>
          </a:p>
          <a:p>
            <a:pPr marL="171450" indent="-171450" eaLnBrk="1" hangingPunct="1">
              <a:lnSpc>
                <a:spcPct val="90000"/>
              </a:lnSpc>
              <a:spcBef>
                <a:spcPct val="20000"/>
              </a:spcBef>
              <a:buFontTx/>
              <a:buChar char="•"/>
            </a:pPr>
            <a:r>
              <a:rPr lang="en-US" sz="1600"/>
              <a:t>For a 500-bp product band, weighing 660 g/mol.bp, therefore need 10e-9 / (500*660) = 3.03e-14 moles.</a:t>
            </a:r>
          </a:p>
          <a:p>
            <a:pPr marL="171450" indent="-171450" eaLnBrk="1" hangingPunct="1">
              <a:lnSpc>
                <a:spcPct val="90000"/>
              </a:lnSpc>
              <a:spcBef>
                <a:spcPct val="20000"/>
              </a:spcBef>
              <a:buFontTx/>
              <a:buChar char="•"/>
            </a:pPr>
            <a:r>
              <a:rPr lang="en-US" sz="1600"/>
              <a:t>Avogadro’s number = 6.02e23.</a:t>
            </a:r>
          </a:p>
          <a:p>
            <a:pPr marL="171450" indent="-171450" eaLnBrk="1" hangingPunct="1">
              <a:lnSpc>
                <a:spcPct val="90000"/>
              </a:lnSpc>
              <a:spcBef>
                <a:spcPct val="20000"/>
              </a:spcBef>
              <a:buFontTx/>
              <a:buChar char="•"/>
            </a:pPr>
            <a:r>
              <a:rPr lang="en-US" sz="1600"/>
              <a:t>Therefore need 1.8e10 copies!</a:t>
            </a:r>
          </a:p>
          <a:p>
            <a:pPr marL="171450" indent="-171450" eaLnBrk="1" hangingPunct="1">
              <a:lnSpc>
                <a:spcPct val="90000"/>
              </a:lnSpc>
              <a:spcBef>
                <a:spcPct val="20000"/>
              </a:spcBef>
            </a:pPr>
            <a:endParaRPr lang="en-US" sz="1600"/>
          </a:p>
          <a:p>
            <a:pPr marL="171450" indent="-171450" eaLnBrk="1" hangingPunct="1">
              <a:lnSpc>
                <a:spcPct val="90000"/>
              </a:lnSpc>
              <a:spcBef>
                <a:spcPct val="20000"/>
              </a:spcBef>
              <a:buFontTx/>
              <a:buChar char="•"/>
            </a:pPr>
            <a:r>
              <a:rPr lang="en-US" sz="1600">
                <a:solidFill>
                  <a:srgbClr val="FF0000"/>
                </a:solidFill>
              </a:rPr>
              <a:t>In other words, to “see” a single “gene”, the DNA in a sample of 100 cells would have to be multiplied 180 million times!!!!!</a:t>
            </a:r>
          </a:p>
          <a:p>
            <a:pPr marL="171450" indent="-171450" eaLnBrk="1" hangingPunct="1">
              <a:lnSpc>
                <a:spcPct val="90000"/>
              </a:lnSpc>
              <a:spcBef>
                <a:spcPct val="20000"/>
              </a:spcBef>
              <a:buFontTx/>
              <a:buChar char="•"/>
            </a:pPr>
            <a:endParaRPr lang="en-US" sz="160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419475" y="3197225"/>
            <a:ext cx="5156200" cy="2247900"/>
          </a:xfrm>
          <a:prstGeom prst="rect">
            <a:avLst/>
          </a:prstGeom>
        </p:spPr>
        <p:txBody>
          <a:bodyPr>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smtClean="0">
                <a:ln>
                  <a:noFill/>
                </a:ln>
                <a:solidFill>
                  <a:schemeClr val="tx1"/>
                </a:solidFill>
                <a:effectLst/>
                <a:uLnTx/>
                <a:uFillTx/>
                <a:latin typeface="+mn-lt"/>
                <a:ea typeface="+mn-ea"/>
                <a:cs typeface="+mn-cs"/>
              </a:rPr>
              <a:t>How do we identify and detect a specific sequence in a genome?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smtClean="0">
                <a:ln>
                  <a:noFill/>
                </a:ln>
                <a:solidFill>
                  <a:schemeClr val="tx1"/>
                </a:solidFill>
                <a:effectLst/>
                <a:uLnTx/>
                <a:uFillTx/>
                <a:latin typeface="+mn-lt"/>
                <a:ea typeface="+mn-ea"/>
                <a:cs typeface="+mn-cs"/>
              </a:rPr>
              <a:t>TWO BIG ISSUES: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smtClean="0">
                <a:ln>
                  <a:noFill/>
                </a:ln>
                <a:solidFill>
                  <a:schemeClr val="tx1"/>
                </a:solidFill>
                <a:effectLst/>
                <a:uLnTx/>
                <a:uFillTx/>
                <a:latin typeface="+mn-lt"/>
                <a:ea typeface="+mn-ea"/>
                <a:cs typeface="+mn-cs"/>
              </a:rPr>
              <a:t>There are a LOT of other sequences in a genome that we’re not interested in detecting.</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smtClean="0">
                <a:ln>
                  <a:noFill/>
                </a:ln>
                <a:solidFill>
                  <a:schemeClr val="tx1"/>
                </a:solidFill>
                <a:effectLst/>
                <a:uLnTx/>
                <a:uFillTx/>
                <a:latin typeface="+mn-lt"/>
                <a:ea typeface="+mn-ea"/>
                <a:cs typeface="+mn-cs"/>
              </a:rPr>
              <a:t>The amount of DNA in samples we’re interested in is VERY small.</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16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smtClean="0">
                <a:ln>
                  <a:noFill/>
                </a:ln>
                <a:solidFill>
                  <a:srgbClr val="FF0000"/>
                </a:solidFill>
                <a:effectLst/>
                <a:uLnTx/>
                <a:uFillTx/>
                <a:latin typeface="+mn-lt"/>
                <a:ea typeface="+mn-ea"/>
                <a:cs typeface="+mn-cs"/>
              </a:rPr>
              <a:t>PCR solves BOTH of these issues!!!</a:t>
            </a:r>
            <a:endParaRPr kumimoji="0" lang="en-US" sz="2800" b="0" i="0" u="none" strike="noStrike" kern="1200" cap="none" spc="0" normalizeH="0" baseline="0" noProof="0">
              <a:ln>
                <a:noFill/>
              </a:ln>
              <a:solidFill>
                <a:srgbClr val="FF0000"/>
              </a:solidFill>
              <a:effectLst/>
              <a:uLnTx/>
              <a:uFillTx/>
              <a:latin typeface="+mn-lt"/>
              <a:ea typeface="+mn-ea"/>
              <a:cs typeface="+mn-cs"/>
            </a:endParaRPr>
          </a:p>
        </p:txBody>
      </p:sp>
      <p:sp>
        <p:nvSpPr>
          <p:cNvPr id="3" name="Rectangle 2"/>
          <p:cNvSpPr txBox="1">
            <a:spLocks noChangeArrowheads="1"/>
          </p:cNvSpPr>
          <p:nvPr/>
        </p:nvSpPr>
        <p:spPr>
          <a:xfrm>
            <a:off x="457200" y="274638"/>
            <a:ext cx="8229600" cy="1143000"/>
          </a:xfrm>
          <a:prstGeom prst="rect">
            <a:avLst/>
          </a:prstGeom>
        </p:spPr>
        <p:txBody>
          <a:bodyP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The Problem:</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Specificity</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2600" b="0" i="0" u="none" strike="noStrike" kern="1200" cap="none" spc="0" normalizeH="0" baseline="0" noProof="0" dirty="0" err="1" smtClean="0">
                <a:ln>
                  <a:noFill/>
                </a:ln>
                <a:solidFill>
                  <a:schemeClr val="tx1"/>
                </a:solidFill>
                <a:effectLst/>
                <a:uLnTx/>
                <a:uFillTx/>
                <a:latin typeface="+mj-lt"/>
                <a:ea typeface="+mj-ea"/>
                <a:cs typeface="+mj-cs"/>
              </a:rPr>
              <a:t>Amplfication</a:t>
            </a:r>
            <a:endParaRPr kumimoji="0" lang="en-US" sz="26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Text Box 4"/>
          <p:cNvSpPr txBox="1">
            <a:spLocks noChangeArrowheads="1"/>
          </p:cNvSpPr>
          <p:nvPr/>
        </p:nvSpPr>
        <p:spPr bwMode="auto">
          <a:xfrm rot="20604754">
            <a:off x="4208463" y="1487488"/>
            <a:ext cx="2608262" cy="457200"/>
          </a:xfrm>
          <a:prstGeom prst="rect">
            <a:avLst/>
          </a:prstGeom>
          <a:noFill/>
          <a:ln w="9525">
            <a:noFill/>
            <a:miter lim="800000"/>
            <a:headEnd/>
            <a:tailEnd/>
          </a:ln>
          <a:effectLst/>
        </p:spPr>
        <p:txBody>
          <a:bodyPr>
            <a:spAutoFit/>
          </a:bodyPr>
          <a:lstStyle/>
          <a:p>
            <a:pPr eaLnBrk="1" hangingPunct="1"/>
            <a:r>
              <a:rPr lang="en-US" sz="2400" dirty="0">
                <a:solidFill>
                  <a:srgbClr val="FF0000"/>
                </a:solidFill>
                <a:latin typeface="Tahoma" pitchFamily="34" charset="0"/>
              </a:rPr>
              <a:t>SPECIFICITY</a:t>
            </a:r>
          </a:p>
        </p:txBody>
      </p:sp>
      <p:sp>
        <p:nvSpPr>
          <p:cNvPr id="5" name="Text Box 5"/>
          <p:cNvSpPr txBox="1">
            <a:spLocks noChangeArrowheads="1"/>
          </p:cNvSpPr>
          <p:nvPr/>
        </p:nvSpPr>
        <p:spPr bwMode="auto">
          <a:xfrm rot="20498027">
            <a:off x="4216400" y="2171700"/>
            <a:ext cx="3182938" cy="457200"/>
          </a:xfrm>
          <a:prstGeom prst="rect">
            <a:avLst/>
          </a:prstGeom>
          <a:noFill/>
          <a:ln w="9525">
            <a:noFill/>
            <a:miter lim="800000"/>
            <a:headEnd/>
            <a:tailEnd/>
          </a:ln>
          <a:effectLst/>
        </p:spPr>
        <p:txBody>
          <a:bodyPr>
            <a:spAutoFit/>
          </a:bodyPr>
          <a:lstStyle/>
          <a:p>
            <a:pPr eaLnBrk="1" hangingPunct="1"/>
            <a:r>
              <a:rPr lang="en-US" sz="2400" dirty="0">
                <a:solidFill>
                  <a:srgbClr val="FF0000"/>
                </a:solidFill>
                <a:latin typeface="Tahoma" pitchFamily="34" charset="0"/>
              </a:rPr>
              <a:t>AMPLIFICATION</a:t>
            </a:r>
          </a:p>
        </p:txBody>
      </p:sp>
      <p:pic>
        <p:nvPicPr>
          <p:cNvPr id="6" name="Picture 6" descr="MCj04347130000[1]"/>
          <p:cNvPicPr>
            <a:picLocks noChangeAspect="1" noChangeArrowheads="1"/>
          </p:cNvPicPr>
          <p:nvPr/>
        </p:nvPicPr>
        <p:blipFill>
          <a:blip r:embed="rId2" cstate="print"/>
          <a:srcRect/>
          <a:stretch>
            <a:fillRect/>
          </a:stretch>
        </p:blipFill>
        <p:spPr bwMode="auto">
          <a:xfrm>
            <a:off x="7086600" y="1219200"/>
            <a:ext cx="1844675" cy="193357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797</Words>
  <Application>Microsoft Office PowerPoint</Application>
  <PresentationFormat>On-screen Show (4:3)</PresentationFormat>
  <Paragraphs>81</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Image</vt:lpstr>
      <vt:lpstr>The technique PCR</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technique PCR</dc:title>
  <dc:creator>User</dc:creator>
  <cp:lastModifiedBy>User</cp:lastModifiedBy>
  <cp:revision>4</cp:revision>
  <dcterms:created xsi:type="dcterms:W3CDTF">2006-08-16T00:00:00Z</dcterms:created>
  <dcterms:modified xsi:type="dcterms:W3CDTF">2020-04-30T01:50:29Z</dcterms:modified>
</cp:coreProperties>
</file>